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08" r:id="rId1"/>
  </p:sldMasterIdLst>
  <p:sldIdLst>
    <p:sldId id="256" r:id="rId2"/>
    <p:sldId id="257" r:id="rId3"/>
    <p:sldId id="259" r:id="rId4"/>
    <p:sldId id="260" r:id="rId5"/>
    <p:sldId id="261" r:id="rId6"/>
    <p:sldId id="258" r:id="rId7"/>
    <p:sldId id="262" r:id="rId8"/>
    <p:sldId id="263" r:id="rId9"/>
    <p:sldId id="264" r:id="rId10"/>
    <p:sldId id="265" r:id="rId11"/>
    <p:sldId id="266" r:id="rId12"/>
    <p:sldId id="267" r:id="rId1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6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102" y="4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svg"/><Relationship Id="rId2" Type="http://schemas.openxmlformats.org/officeDocument/2006/relationships/image" Target="../media/image13.png"/><Relationship Id="rId1" Type="http://schemas.openxmlformats.org/officeDocument/2006/relationships/hyperlink" Target="https://www.gov.pl/web/nieodplatna-pomoc/komunikat-w-sprawie-dyzurow-specjalistycznych" TargetMode="External"/><Relationship Id="rId5" Type="http://schemas.openxmlformats.org/officeDocument/2006/relationships/image" Target="../media/image16.svg"/><Relationship Id="rId4" Type="http://schemas.openxmlformats.org/officeDocument/2006/relationships/image" Target="../media/image15.pn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v.pl/web/nieodplatna-pomoc/komunikat-w-sprawie-dyzurow-specjalistycznych" TargetMode="External"/><Relationship Id="rId2" Type="http://schemas.openxmlformats.org/officeDocument/2006/relationships/image" Target="../media/image14.svg"/><Relationship Id="rId1" Type="http://schemas.openxmlformats.org/officeDocument/2006/relationships/image" Target="../media/image13.png"/><Relationship Id="rId5" Type="http://schemas.openxmlformats.org/officeDocument/2006/relationships/image" Target="../media/image16.svg"/><Relationship Id="rId4" Type="http://schemas.openxmlformats.org/officeDocument/2006/relationships/image" Target="../media/image15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18/5/colors/Iconchunking_neutralicontext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bg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E1375F2-58F3-4C8C-86A1-02184F17E168}" type="doc">
      <dgm:prSet loTypeId="urn:microsoft.com/office/officeart/2005/8/layout/vList2" loCatId="list" qsTypeId="urn:microsoft.com/office/officeart/2005/8/quickstyle/simple2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9971E314-F8B1-4F52-BCE9-89A6BC13D341}">
      <dgm:prSet/>
      <dgm:spPr/>
      <dgm:t>
        <a:bodyPr/>
        <a:lstStyle/>
        <a:p>
          <a:r>
            <a:rPr lang="pl-PL"/>
            <a:t>Wszystkie lub wybrane dyżury w punkcie mogą posiadać określoną specjalizację, ale NIE MUSZĄ. </a:t>
          </a:r>
          <a:endParaRPr lang="en-US"/>
        </a:p>
      </dgm:t>
    </dgm:pt>
    <dgm:pt modelId="{DFAC51F5-845D-419F-A251-F6966834B6B0}" type="parTrans" cxnId="{D110FCA6-FB8D-4F0C-9D74-CBB52ABCB9CC}">
      <dgm:prSet/>
      <dgm:spPr/>
      <dgm:t>
        <a:bodyPr/>
        <a:lstStyle/>
        <a:p>
          <a:endParaRPr lang="en-US"/>
        </a:p>
      </dgm:t>
    </dgm:pt>
    <dgm:pt modelId="{5983EBA8-6551-49DD-BFF6-119AE8C9EAF5}" type="sibTrans" cxnId="{D110FCA6-FB8D-4F0C-9D74-CBB52ABCB9CC}">
      <dgm:prSet/>
      <dgm:spPr/>
      <dgm:t>
        <a:bodyPr/>
        <a:lstStyle/>
        <a:p>
          <a:endParaRPr lang="en-US"/>
        </a:p>
      </dgm:t>
    </dgm:pt>
    <dgm:pt modelId="{15139427-AAE8-4561-8AEA-63EA87DA7B9E}">
      <dgm:prSet/>
      <dgm:spPr/>
      <dgm:t>
        <a:bodyPr/>
        <a:lstStyle/>
        <a:p>
          <a:r>
            <a:rPr lang="pl-PL"/>
            <a:t>Jest to ustalane dobrowolnie. </a:t>
          </a:r>
          <a:endParaRPr lang="en-US"/>
        </a:p>
      </dgm:t>
    </dgm:pt>
    <dgm:pt modelId="{64DE49A5-3024-4A38-9EC6-27F3124CC018}" type="parTrans" cxnId="{45D37F63-8F14-411B-9B7D-8B6253C728D0}">
      <dgm:prSet/>
      <dgm:spPr/>
      <dgm:t>
        <a:bodyPr/>
        <a:lstStyle/>
        <a:p>
          <a:endParaRPr lang="en-US"/>
        </a:p>
      </dgm:t>
    </dgm:pt>
    <dgm:pt modelId="{941E052F-F8C8-4B80-B984-79164AE17221}" type="sibTrans" cxnId="{45D37F63-8F14-411B-9B7D-8B6253C728D0}">
      <dgm:prSet/>
      <dgm:spPr/>
      <dgm:t>
        <a:bodyPr/>
        <a:lstStyle/>
        <a:p>
          <a:endParaRPr lang="en-US"/>
        </a:p>
      </dgm:t>
    </dgm:pt>
    <dgm:pt modelId="{55668824-EBF6-4796-81CC-CD2D4B305143}" type="pres">
      <dgm:prSet presAssocID="{1E1375F2-58F3-4C8C-86A1-02184F17E168}" presName="linear" presStyleCnt="0">
        <dgm:presLayoutVars>
          <dgm:animLvl val="lvl"/>
          <dgm:resizeHandles val="exact"/>
        </dgm:presLayoutVars>
      </dgm:prSet>
      <dgm:spPr/>
    </dgm:pt>
    <dgm:pt modelId="{744FF2E5-3955-4D29-A18C-7B051DCD67D2}" type="pres">
      <dgm:prSet presAssocID="{9971E314-F8B1-4F52-BCE9-89A6BC13D341}" presName="parentText" presStyleLbl="node1" presStyleIdx="0" presStyleCnt="2">
        <dgm:presLayoutVars>
          <dgm:chMax val="0"/>
          <dgm:bulletEnabled val="1"/>
        </dgm:presLayoutVars>
      </dgm:prSet>
      <dgm:spPr/>
    </dgm:pt>
    <dgm:pt modelId="{66930FCC-57DF-48F9-8D95-E613007C8857}" type="pres">
      <dgm:prSet presAssocID="{5983EBA8-6551-49DD-BFF6-119AE8C9EAF5}" presName="spacer" presStyleCnt="0"/>
      <dgm:spPr/>
    </dgm:pt>
    <dgm:pt modelId="{8C1E49D0-95EF-4278-9481-195C6C93D738}" type="pres">
      <dgm:prSet presAssocID="{15139427-AAE8-4561-8AEA-63EA87DA7B9E}" presName="parentText" presStyleLbl="node1" presStyleIdx="1" presStyleCnt="2">
        <dgm:presLayoutVars>
          <dgm:chMax val="0"/>
          <dgm:bulletEnabled val="1"/>
        </dgm:presLayoutVars>
      </dgm:prSet>
      <dgm:spPr/>
    </dgm:pt>
  </dgm:ptLst>
  <dgm:cxnLst>
    <dgm:cxn modelId="{45D37F63-8F14-411B-9B7D-8B6253C728D0}" srcId="{1E1375F2-58F3-4C8C-86A1-02184F17E168}" destId="{15139427-AAE8-4561-8AEA-63EA87DA7B9E}" srcOrd="1" destOrd="0" parTransId="{64DE49A5-3024-4A38-9EC6-27F3124CC018}" sibTransId="{941E052F-F8C8-4B80-B984-79164AE17221}"/>
    <dgm:cxn modelId="{2B985552-78C7-4788-AD4A-75225C4C4D3E}" type="presOf" srcId="{1E1375F2-58F3-4C8C-86A1-02184F17E168}" destId="{55668824-EBF6-4796-81CC-CD2D4B305143}" srcOrd="0" destOrd="0" presId="urn:microsoft.com/office/officeart/2005/8/layout/vList2"/>
    <dgm:cxn modelId="{567C817D-2AF0-4E57-9D92-C864EE601236}" type="presOf" srcId="{15139427-AAE8-4561-8AEA-63EA87DA7B9E}" destId="{8C1E49D0-95EF-4278-9481-195C6C93D738}" srcOrd="0" destOrd="0" presId="urn:microsoft.com/office/officeart/2005/8/layout/vList2"/>
    <dgm:cxn modelId="{BF219482-69FC-481F-B8F1-27F11CA6A2B9}" type="presOf" srcId="{9971E314-F8B1-4F52-BCE9-89A6BC13D341}" destId="{744FF2E5-3955-4D29-A18C-7B051DCD67D2}" srcOrd="0" destOrd="0" presId="urn:microsoft.com/office/officeart/2005/8/layout/vList2"/>
    <dgm:cxn modelId="{D110FCA6-FB8D-4F0C-9D74-CBB52ABCB9CC}" srcId="{1E1375F2-58F3-4C8C-86A1-02184F17E168}" destId="{9971E314-F8B1-4F52-BCE9-89A6BC13D341}" srcOrd="0" destOrd="0" parTransId="{DFAC51F5-845D-419F-A251-F6966834B6B0}" sibTransId="{5983EBA8-6551-49DD-BFF6-119AE8C9EAF5}"/>
    <dgm:cxn modelId="{0C5C7004-5951-44EE-A732-F6C96FE578EB}" type="presParOf" srcId="{55668824-EBF6-4796-81CC-CD2D4B305143}" destId="{744FF2E5-3955-4D29-A18C-7B051DCD67D2}" srcOrd="0" destOrd="0" presId="urn:microsoft.com/office/officeart/2005/8/layout/vList2"/>
    <dgm:cxn modelId="{2B556F6A-D616-45F6-A472-DECAB0BFA1C4}" type="presParOf" srcId="{55668824-EBF6-4796-81CC-CD2D4B305143}" destId="{66930FCC-57DF-48F9-8D95-E613007C8857}" srcOrd="1" destOrd="0" presId="urn:microsoft.com/office/officeart/2005/8/layout/vList2"/>
    <dgm:cxn modelId="{09259003-FDC5-4D49-BF5F-C9D123852B87}" type="presParOf" srcId="{55668824-EBF6-4796-81CC-CD2D4B305143}" destId="{8C1E49D0-95EF-4278-9481-195C6C93D738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4A6E22D-FE13-4098-8179-B4B499F1F82E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icontext_colorful1" csCatId="colorful" phldr="1"/>
      <dgm:spPr/>
      <dgm:t>
        <a:bodyPr/>
        <a:lstStyle/>
        <a:p>
          <a:endParaRPr lang="en-US"/>
        </a:p>
      </dgm:t>
    </dgm:pt>
    <dgm:pt modelId="{6FE12FB9-A1D6-422F-934C-A46C5C6F0381}">
      <dgm:prSet/>
      <dgm:spPr/>
      <dgm:t>
        <a:bodyPr/>
        <a:lstStyle/>
        <a:p>
          <a:r>
            <a:rPr lang="pl-PL"/>
            <a:t>Strona rządowa</a:t>
          </a:r>
          <a:br>
            <a:rPr lang="pl-PL"/>
          </a:br>
          <a:r>
            <a:rPr lang="pl-PL">
              <a:hlinkClick xmlns:r="http://schemas.openxmlformats.org/officeDocument/2006/relationships" r:id="rId1"/>
            </a:rPr>
            <a:t>https://www.gov.pl/web/nieodplatna-pomoc/komunikat-w-sprawie-dyzurow-specjalistycznych</a:t>
          </a:r>
          <a:r>
            <a:rPr lang="pl-PL"/>
            <a:t> </a:t>
          </a:r>
          <a:endParaRPr lang="en-US"/>
        </a:p>
      </dgm:t>
    </dgm:pt>
    <dgm:pt modelId="{CAE26057-EC43-4E6D-882D-6964C5693A39}" type="parTrans" cxnId="{33BBA8BC-2A6D-49A1-A4FE-DCB15A2A950B}">
      <dgm:prSet/>
      <dgm:spPr/>
      <dgm:t>
        <a:bodyPr/>
        <a:lstStyle/>
        <a:p>
          <a:endParaRPr lang="en-US"/>
        </a:p>
      </dgm:t>
    </dgm:pt>
    <dgm:pt modelId="{577A7A63-7904-44C7-9E32-CB93CF8548A9}" type="sibTrans" cxnId="{33BBA8BC-2A6D-49A1-A4FE-DCB15A2A950B}">
      <dgm:prSet/>
      <dgm:spPr/>
      <dgm:t>
        <a:bodyPr/>
        <a:lstStyle/>
        <a:p>
          <a:endParaRPr lang="en-US"/>
        </a:p>
      </dgm:t>
    </dgm:pt>
    <dgm:pt modelId="{449B6D99-AC73-4EDA-8F04-F695D789CD9C}">
      <dgm:prSet/>
      <dgm:spPr/>
      <dgm:t>
        <a:bodyPr/>
        <a:lstStyle/>
        <a:p>
          <a:r>
            <a:rPr lang="pl-PL"/>
            <a:t>Ustawa z dnia 5 sierpnia 2015 r. o nieodpłatnej pomocy prawnej, nieodpłatnym poradnictwie obywatelskim oraz edukacji prawnej</a:t>
          </a:r>
          <a:endParaRPr lang="en-US"/>
        </a:p>
      </dgm:t>
    </dgm:pt>
    <dgm:pt modelId="{6BF091FD-B48E-4132-B4FA-765A77A50A16}" type="parTrans" cxnId="{E53F95C5-CA39-4E48-B152-D04D319B15FD}">
      <dgm:prSet/>
      <dgm:spPr/>
      <dgm:t>
        <a:bodyPr/>
        <a:lstStyle/>
        <a:p>
          <a:endParaRPr lang="en-US"/>
        </a:p>
      </dgm:t>
    </dgm:pt>
    <dgm:pt modelId="{988CFBBD-D408-4CAC-A6FF-55AE5EA3DE53}" type="sibTrans" cxnId="{E53F95C5-CA39-4E48-B152-D04D319B15FD}">
      <dgm:prSet/>
      <dgm:spPr/>
      <dgm:t>
        <a:bodyPr/>
        <a:lstStyle/>
        <a:p>
          <a:endParaRPr lang="en-US"/>
        </a:p>
      </dgm:t>
    </dgm:pt>
    <dgm:pt modelId="{8B473582-0EB7-41D6-B9D3-315214BC7906}" type="pres">
      <dgm:prSet presAssocID="{B4A6E22D-FE13-4098-8179-B4B499F1F82E}" presName="root" presStyleCnt="0">
        <dgm:presLayoutVars>
          <dgm:dir/>
          <dgm:resizeHandles val="exact"/>
        </dgm:presLayoutVars>
      </dgm:prSet>
      <dgm:spPr/>
    </dgm:pt>
    <dgm:pt modelId="{A9146C55-A74F-48AE-B818-395B3E3DA03A}" type="pres">
      <dgm:prSet presAssocID="{6FE12FB9-A1D6-422F-934C-A46C5C6F0381}" presName="compNode" presStyleCnt="0"/>
      <dgm:spPr/>
    </dgm:pt>
    <dgm:pt modelId="{7D28C4FB-3981-46CE-A323-85C6D3E7833A}" type="pres">
      <dgm:prSet presAssocID="{6FE12FB9-A1D6-422F-934C-A46C5C6F0381}" presName="bgRect" presStyleLbl="bgShp" presStyleIdx="0" presStyleCnt="2"/>
      <dgm:spPr/>
    </dgm:pt>
    <dgm:pt modelId="{F25AB1C1-5CF9-4E16-BC7F-478A47B35459}" type="pres">
      <dgm:prSet presAssocID="{6FE12FB9-A1D6-422F-934C-A46C5C6F0381}" presName="iconRect" presStyleLbl="node1" presStyleIdx="0" presStyleCnt="2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Znacznik"/>
        </a:ext>
      </dgm:extLst>
    </dgm:pt>
    <dgm:pt modelId="{D0BD04D5-7360-46C1-9DC0-F5FF15AB0042}" type="pres">
      <dgm:prSet presAssocID="{6FE12FB9-A1D6-422F-934C-A46C5C6F0381}" presName="spaceRect" presStyleCnt="0"/>
      <dgm:spPr/>
    </dgm:pt>
    <dgm:pt modelId="{22159FA2-C5CF-4A10-9464-579B8C04F08A}" type="pres">
      <dgm:prSet presAssocID="{6FE12FB9-A1D6-422F-934C-A46C5C6F0381}" presName="parTx" presStyleLbl="revTx" presStyleIdx="0" presStyleCnt="2">
        <dgm:presLayoutVars>
          <dgm:chMax val="0"/>
          <dgm:chPref val="0"/>
        </dgm:presLayoutVars>
      </dgm:prSet>
      <dgm:spPr/>
    </dgm:pt>
    <dgm:pt modelId="{2053908B-550E-402F-B704-3500878821E1}" type="pres">
      <dgm:prSet presAssocID="{577A7A63-7904-44C7-9E32-CB93CF8548A9}" presName="sibTrans" presStyleCnt="0"/>
      <dgm:spPr/>
    </dgm:pt>
    <dgm:pt modelId="{3BFD9078-2F95-4368-9163-F2D0568C6751}" type="pres">
      <dgm:prSet presAssocID="{449B6D99-AC73-4EDA-8F04-F695D789CD9C}" presName="compNode" presStyleCnt="0"/>
      <dgm:spPr/>
    </dgm:pt>
    <dgm:pt modelId="{75BC3996-5A67-49E8-A08F-2A3EB2F271F4}" type="pres">
      <dgm:prSet presAssocID="{449B6D99-AC73-4EDA-8F04-F695D789CD9C}" presName="bgRect" presStyleLbl="bgShp" presStyleIdx="1" presStyleCnt="2"/>
      <dgm:spPr/>
    </dgm:pt>
    <dgm:pt modelId="{4D4FEA69-1AA1-4849-BFBF-0A2482A1E2EE}" type="pres">
      <dgm:prSet presAssocID="{449B6D99-AC73-4EDA-8F04-F695D789CD9C}" presName="iconRect" presStyleLbl="node1" presStyleIdx="1" presStyleCnt="2"/>
      <dgm:spPr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Książki"/>
        </a:ext>
      </dgm:extLst>
    </dgm:pt>
    <dgm:pt modelId="{1A592582-7FC3-4878-B43C-28F813536219}" type="pres">
      <dgm:prSet presAssocID="{449B6D99-AC73-4EDA-8F04-F695D789CD9C}" presName="spaceRect" presStyleCnt="0"/>
      <dgm:spPr/>
    </dgm:pt>
    <dgm:pt modelId="{09E95E55-A657-4EAE-B03B-E0797FD2965E}" type="pres">
      <dgm:prSet presAssocID="{449B6D99-AC73-4EDA-8F04-F695D789CD9C}" presName="parTx" presStyleLbl="revTx" presStyleIdx="1" presStyleCnt="2">
        <dgm:presLayoutVars>
          <dgm:chMax val="0"/>
          <dgm:chPref val="0"/>
        </dgm:presLayoutVars>
      </dgm:prSet>
      <dgm:spPr/>
    </dgm:pt>
  </dgm:ptLst>
  <dgm:cxnLst>
    <dgm:cxn modelId="{33BBA8BC-2A6D-49A1-A4FE-DCB15A2A950B}" srcId="{B4A6E22D-FE13-4098-8179-B4B499F1F82E}" destId="{6FE12FB9-A1D6-422F-934C-A46C5C6F0381}" srcOrd="0" destOrd="0" parTransId="{CAE26057-EC43-4E6D-882D-6964C5693A39}" sibTransId="{577A7A63-7904-44C7-9E32-CB93CF8548A9}"/>
    <dgm:cxn modelId="{116D92C0-BE7C-4D57-A433-1D91E92F0085}" type="presOf" srcId="{6FE12FB9-A1D6-422F-934C-A46C5C6F0381}" destId="{22159FA2-C5CF-4A10-9464-579B8C04F08A}" srcOrd="0" destOrd="0" presId="urn:microsoft.com/office/officeart/2018/2/layout/IconVerticalSolidList"/>
    <dgm:cxn modelId="{E53F95C5-CA39-4E48-B152-D04D319B15FD}" srcId="{B4A6E22D-FE13-4098-8179-B4B499F1F82E}" destId="{449B6D99-AC73-4EDA-8F04-F695D789CD9C}" srcOrd="1" destOrd="0" parTransId="{6BF091FD-B48E-4132-B4FA-765A77A50A16}" sibTransId="{988CFBBD-D408-4CAC-A6FF-55AE5EA3DE53}"/>
    <dgm:cxn modelId="{B67F80E1-B85F-4A64-AC9B-E678AC1895FE}" type="presOf" srcId="{B4A6E22D-FE13-4098-8179-B4B499F1F82E}" destId="{8B473582-0EB7-41D6-B9D3-315214BC7906}" srcOrd="0" destOrd="0" presId="urn:microsoft.com/office/officeart/2018/2/layout/IconVerticalSolidList"/>
    <dgm:cxn modelId="{71E2F2E8-B838-4F9C-A87A-6E930F1F3849}" type="presOf" srcId="{449B6D99-AC73-4EDA-8F04-F695D789CD9C}" destId="{09E95E55-A657-4EAE-B03B-E0797FD2965E}" srcOrd="0" destOrd="0" presId="urn:microsoft.com/office/officeart/2018/2/layout/IconVerticalSolidList"/>
    <dgm:cxn modelId="{C0810111-E920-4A57-9D54-DCA4E028D5A8}" type="presParOf" srcId="{8B473582-0EB7-41D6-B9D3-315214BC7906}" destId="{A9146C55-A74F-48AE-B818-395B3E3DA03A}" srcOrd="0" destOrd="0" presId="urn:microsoft.com/office/officeart/2018/2/layout/IconVerticalSolidList"/>
    <dgm:cxn modelId="{C1FBBCCB-D1C0-439B-8777-C9E63F8790D2}" type="presParOf" srcId="{A9146C55-A74F-48AE-B818-395B3E3DA03A}" destId="{7D28C4FB-3981-46CE-A323-85C6D3E7833A}" srcOrd="0" destOrd="0" presId="urn:microsoft.com/office/officeart/2018/2/layout/IconVerticalSolidList"/>
    <dgm:cxn modelId="{F3D6D910-99F1-4EE7-A0E3-D96ADF93322F}" type="presParOf" srcId="{A9146C55-A74F-48AE-B818-395B3E3DA03A}" destId="{F25AB1C1-5CF9-4E16-BC7F-478A47B35459}" srcOrd="1" destOrd="0" presId="urn:microsoft.com/office/officeart/2018/2/layout/IconVerticalSolidList"/>
    <dgm:cxn modelId="{18EBB2CC-651A-4622-AA70-2A7C01699B1B}" type="presParOf" srcId="{A9146C55-A74F-48AE-B818-395B3E3DA03A}" destId="{D0BD04D5-7360-46C1-9DC0-F5FF15AB0042}" srcOrd="2" destOrd="0" presId="urn:microsoft.com/office/officeart/2018/2/layout/IconVerticalSolidList"/>
    <dgm:cxn modelId="{8048E710-65E4-4DF9-9AC0-125D2E491BDD}" type="presParOf" srcId="{A9146C55-A74F-48AE-B818-395B3E3DA03A}" destId="{22159FA2-C5CF-4A10-9464-579B8C04F08A}" srcOrd="3" destOrd="0" presId="urn:microsoft.com/office/officeart/2018/2/layout/IconVerticalSolidList"/>
    <dgm:cxn modelId="{32CBFEDC-B4BB-4810-BFDA-83630F8A254A}" type="presParOf" srcId="{8B473582-0EB7-41D6-B9D3-315214BC7906}" destId="{2053908B-550E-402F-B704-3500878821E1}" srcOrd="1" destOrd="0" presId="urn:microsoft.com/office/officeart/2018/2/layout/IconVerticalSolidList"/>
    <dgm:cxn modelId="{DCFBDF48-9162-486A-A6A2-191BB74E38C6}" type="presParOf" srcId="{8B473582-0EB7-41D6-B9D3-315214BC7906}" destId="{3BFD9078-2F95-4368-9163-F2D0568C6751}" srcOrd="2" destOrd="0" presId="urn:microsoft.com/office/officeart/2018/2/layout/IconVerticalSolidList"/>
    <dgm:cxn modelId="{3AA21424-92BC-4CDA-BC6E-48EBFE12D8CC}" type="presParOf" srcId="{3BFD9078-2F95-4368-9163-F2D0568C6751}" destId="{75BC3996-5A67-49E8-A08F-2A3EB2F271F4}" srcOrd="0" destOrd="0" presId="urn:microsoft.com/office/officeart/2018/2/layout/IconVerticalSolidList"/>
    <dgm:cxn modelId="{1967CD31-5F5B-4E0C-9067-931102B49413}" type="presParOf" srcId="{3BFD9078-2F95-4368-9163-F2D0568C6751}" destId="{4D4FEA69-1AA1-4849-BFBF-0A2482A1E2EE}" srcOrd="1" destOrd="0" presId="urn:microsoft.com/office/officeart/2018/2/layout/IconVerticalSolidList"/>
    <dgm:cxn modelId="{E79C4677-3FFD-41AA-81FC-4176809E5039}" type="presParOf" srcId="{3BFD9078-2F95-4368-9163-F2D0568C6751}" destId="{1A592582-7FC3-4878-B43C-28F813536219}" srcOrd="2" destOrd="0" presId="urn:microsoft.com/office/officeart/2018/2/layout/IconVerticalSolidList"/>
    <dgm:cxn modelId="{9650E759-810E-4B7D-80EA-6001BAACE758}" type="presParOf" srcId="{3BFD9078-2F95-4368-9163-F2D0568C6751}" destId="{09E95E55-A657-4EAE-B03B-E0797FD2965E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44FF2E5-3955-4D29-A18C-7B051DCD67D2}">
      <dsp:nvSpPr>
        <dsp:cNvPr id="0" name=""/>
        <dsp:cNvSpPr/>
      </dsp:nvSpPr>
      <dsp:spPr>
        <a:xfrm>
          <a:off x="0" y="43113"/>
          <a:ext cx="10576558" cy="199134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40970" tIns="140970" rIns="140970" bIns="140970" numCol="1" spcCol="1270" anchor="ctr" anchorCtr="0">
          <a:noAutofit/>
        </a:bodyPr>
        <a:lstStyle/>
        <a:p>
          <a:pPr marL="0" lvl="0" indent="0" algn="l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3700" kern="1200"/>
            <a:t>Wszystkie lub wybrane dyżury w punkcie mogą posiadać określoną specjalizację, ale NIE MUSZĄ. </a:t>
          </a:r>
          <a:endParaRPr lang="en-US" sz="3700" kern="1200"/>
        </a:p>
      </dsp:txBody>
      <dsp:txXfrm>
        <a:off x="97209" y="140322"/>
        <a:ext cx="10382140" cy="1796922"/>
      </dsp:txXfrm>
    </dsp:sp>
    <dsp:sp modelId="{8C1E49D0-95EF-4278-9481-195C6C93D738}">
      <dsp:nvSpPr>
        <dsp:cNvPr id="0" name=""/>
        <dsp:cNvSpPr/>
      </dsp:nvSpPr>
      <dsp:spPr>
        <a:xfrm>
          <a:off x="0" y="2141014"/>
          <a:ext cx="10576558" cy="1991340"/>
        </a:xfrm>
        <a:prstGeom prst="roundRect">
          <a:avLst/>
        </a:prstGeom>
        <a:solidFill>
          <a:schemeClr val="accent2">
            <a:hueOff val="113439"/>
            <a:satOff val="13039"/>
            <a:lumOff val="-1039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40970" tIns="140970" rIns="140970" bIns="140970" numCol="1" spcCol="1270" anchor="ctr" anchorCtr="0">
          <a:noAutofit/>
        </a:bodyPr>
        <a:lstStyle/>
        <a:p>
          <a:pPr marL="0" lvl="0" indent="0" algn="l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3700" kern="1200"/>
            <a:t>Jest to ustalane dobrowolnie. </a:t>
          </a:r>
          <a:endParaRPr lang="en-US" sz="3700" kern="1200"/>
        </a:p>
      </dsp:txBody>
      <dsp:txXfrm>
        <a:off x="97209" y="2238223"/>
        <a:ext cx="10382140" cy="179692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D28C4FB-3981-46CE-A323-85C6D3E7833A}">
      <dsp:nvSpPr>
        <dsp:cNvPr id="0" name=""/>
        <dsp:cNvSpPr/>
      </dsp:nvSpPr>
      <dsp:spPr>
        <a:xfrm>
          <a:off x="0" y="678513"/>
          <a:ext cx="10576558" cy="1252640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25AB1C1-5CF9-4E16-BC7F-478A47B35459}">
      <dsp:nvSpPr>
        <dsp:cNvPr id="0" name=""/>
        <dsp:cNvSpPr/>
      </dsp:nvSpPr>
      <dsp:spPr>
        <a:xfrm>
          <a:off x="378923" y="960357"/>
          <a:ext cx="688952" cy="688952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2159FA2-C5CF-4A10-9464-579B8C04F08A}">
      <dsp:nvSpPr>
        <dsp:cNvPr id="0" name=""/>
        <dsp:cNvSpPr/>
      </dsp:nvSpPr>
      <dsp:spPr>
        <a:xfrm>
          <a:off x="1446799" y="678513"/>
          <a:ext cx="9129758" cy="12526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2571" tIns="132571" rIns="132571" bIns="132571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400" kern="1200"/>
            <a:t>Strona rządowa</a:t>
          </a:r>
          <a:br>
            <a:rPr lang="pl-PL" sz="2400" kern="1200"/>
          </a:br>
          <a:r>
            <a:rPr lang="pl-PL" sz="2400" kern="1200">
              <a:hlinkClick xmlns:r="http://schemas.openxmlformats.org/officeDocument/2006/relationships" r:id="rId3"/>
            </a:rPr>
            <a:t>https://www.gov.pl/web/nieodplatna-pomoc/komunikat-w-sprawie-dyzurow-specjalistycznych</a:t>
          </a:r>
          <a:r>
            <a:rPr lang="pl-PL" sz="2400" kern="1200"/>
            <a:t> </a:t>
          </a:r>
          <a:endParaRPr lang="en-US" sz="2400" kern="1200"/>
        </a:p>
      </dsp:txBody>
      <dsp:txXfrm>
        <a:off x="1446799" y="678513"/>
        <a:ext cx="9129758" cy="1252640"/>
      </dsp:txXfrm>
    </dsp:sp>
    <dsp:sp modelId="{75BC3996-5A67-49E8-A08F-2A3EB2F271F4}">
      <dsp:nvSpPr>
        <dsp:cNvPr id="0" name=""/>
        <dsp:cNvSpPr/>
      </dsp:nvSpPr>
      <dsp:spPr>
        <a:xfrm>
          <a:off x="0" y="2244314"/>
          <a:ext cx="10576558" cy="1252640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D4FEA69-1AA1-4849-BFBF-0A2482A1E2EE}">
      <dsp:nvSpPr>
        <dsp:cNvPr id="0" name=""/>
        <dsp:cNvSpPr/>
      </dsp:nvSpPr>
      <dsp:spPr>
        <a:xfrm>
          <a:off x="378923" y="2526158"/>
          <a:ext cx="688952" cy="688952"/>
        </a:xfrm>
        <a:prstGeom prst="rect">
          <a:avLst/>
        </a:prstGeom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9E95E55-A657-4EAE-B03B-E0797FD2965E}">
      <dsp:nvSpPr>
        <dsp:cNvPr id="0" name=""/>
        <dsp:cNvSpPr/>
      </dsp:nvSpPr>
      <dsp:spPr>
        <a:xfrm>
          <a:off x="1446799" y="2244314"/>
          <a:ext cx="9129758" cy="12526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2571" tIns="132571" rIns="132571" bIns="132571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400" kern="1200"/>
            <a:t>Ustawa z dnia 5 sierpnia 2015 r. o nieodpłatnej pomocy prawnej, nieodpłatnym poradnictwie obywatelskim oraz edukacji prawnej</a:t>
          </a:r>
          <a:endParaRPr lang="en-US" sz="2400" kern="1200"/>
        </a:p>
      </dsp:txBody>
      <dsp:txXfrm>
        <a:off x="1446799" y="2244314"/>
        <a:ext cx="9129758" cy="125264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9" name="Group 88"/>
          <p:cNvGrpSpPr/>
          <p:nvPr/>
        </p:nvGrpSpPr>
        <p:grpSpPr>
          <a:xfrm>
            <a:off x="-329674" y="-59376"/>
            <a:ext cx="12515851" cy="6923798"/>
            <a:chOff x="-329674" y="-51881"/>
            <a:chExt cx="12515851" cy="6923798"/>
          </a:xfrm>
        </p:grpSpPr>
        <p:sp>
          <p:nvSpPr>
            <p:cNvPr id="90" name="Freeform 5"/>
            <p:cNvSpPr/>
            <p:nvPr/>
          </p:nvSpPr>
          <p:spPr bwMode="auto">
            <a:xfrm>
              <a:off x="-329674" y="1298404"/>
              <a:ext cx="9702800" cy="5573512"/>
            </a:xfrm>
            <a:custGeom>
              <a:avLst/>
              <a:gdLst/>
              <a:ahLst/>
              <a:cxnLst/>
              <a:rect l="0" t="0" r="r" b="b"/>
              <a:pathLst>
                <a:path w="2038" h="1169">
                  <a:moveTo>
                    <a:pt x="1752" y="1169"/>
                  </a:moveTo>
                  <a:cubicBezTo>
                    <a:pt x="2038" y="928"/>
                    <a:pt x="1673" y="513"/>
                    <a:pt x="1487" y="334"/>
                  </a:cubicBezTo>
                  <a:cubicBezTo>
                    <a:pt x="1316" y="170"/>
                    <a:pt x="1099" y="43"/>
                    <a:pt x="860" y="22"/>
                  </a:cubicBezTo>
                  <a:cubicBezTo>
                    <a:pt x="621" y="0"/>
                    <a:pt x="341" y="128"/>
                    <a:pt x="199" y="318"/>
                  </a:cubicBezTo>
                  <a:cubicBezTo>
                    <a:pt x="0" y="586"/>
                    <a:pt x="184" y="965"/>
                    <a:pt x="399" y="116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6"/>
            <p:cNvSpPr/>
            <p:nvPr/>
          </p:nvSpPr>
          <p:spPr bwMode="auto">
            <a:xfrm>
              <a:off x="670451" y="2018236"/>
              <a:ext cx="7373938" cy="4848892"/>
            </a:xfrm>
            <a:custGeom>
              <a:avLst/>
              <a:gdLst/>
              <a:ahLst/>
              <a:cxnLst/>
              <a:rect l="0" t="0" r="r" b="b"/>
              <a:pathLst>
                <a:path w="1549" h="1017">
                  <a:moveTo>
                    <a:pt x="1025" y="1016"/>
                  </a:moveTo>
                  <a:cubicBezTo>
                    <a:pt x="1223" y="971"/>
                    <a:pt x="1549" y="857"/>
                    <a:pt x="1443" y="592"/>
                  </a:cubicBezTo>
                  <a:cubicBezTo>
                    <a:pt x="1344" y="344"/>
                    <a:pt x="1041" y="111"/>
                    <a:pt x="782" y="53"/>
                  </a:cubicBezTo>
                  <a:cubicBezTo>
                    <a:pt x="545" y="0"/>
                    <a:pt x="275" y="117"/>
                    <a:pt x="150" y="329"/>
                  </a:cubicBezTo>
                  <a:cubicBezTo>
                    <a:pt x="0" y="584"/>
                    <a:pt x="243" y="911"/>
                    <a:pt x="477" y="101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7"/>
            <p:cNvSpPr/>
            <p:nvPr/>
          </p:nvSpPr>
          <p:spPr bwMode="auto">
            <a:xfrm>
              <a:off x="251351" y="1788400"/>
              <a:ext cx="8035925" cy="5083516"/>
            </a:xfrm>
            <a:custGeom>
              <a:avLst/>
              <a:gdLst/>
              <a:ahLst/>
              <a:cxnLst/>
              <a:rect l="0" t="0" r="r" b="b"/>
              <a:pathLst>
                <a:path w="1688" h="1066">
                  <a:moveTo>
                    <a:pt x="1302" y="1066"/>
                  </a:moveTo>
                  <a:cubicBezTo>
                    <a:pt x="1416" y="1024"/>
                    <a:pt x="1551" y="962"/>
                    <a:pt x="1613" y="850"/>
                  </a:cubicBezTo>
                  <a:cubicBezTo>
                    <a:pt x="1688" y="715"/>
                    <a:pt x="1606" y="575"/>
                    <a:pt x="1517" y="471"/>
                  </a:cubicBezTo>
                  <a:cubicBezTo>
                    <a:pt x="1336" y="258"/>
                    <a:pt x="1084" y="62"/>
                    <a:pt x="798" y="28"/>
                  </a:cubicBezTo>
                  <a:cubicBezTo>
                    <a:pt x="559" y="0"/>
                    <a:pt x="317" y="138"/>
                    <a:pt x="181" y="333"/>
                  </a:cubicBezTo>
                  <a:cubicBezTo>
                    <a:pt x="0" y="592"/>
                    <a:pt x="191" y="907"/>
                    <a:pt x="420" y="10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8"/>
            <p:cNvSpPr/>
            <p:nvPr/>
          </p:nvSpPr>
          <p:spPr bwMode="auto">
            <a:xfrm>
              <a:off x="-1061" y="549842"/>
              <a:ext cx="10334625" cy="6322075"/>
            </a:xfrm>
            <a:custGeom>
              <a:avLst/>
              <a:gdLst/>
              <a:ahLst/>
              <a:cxnLst/>
              <a:rect l="0" t="0" r="r" b="b"/>
              <a:pathLst>
                <a:path w="2171" h="1326">
                  <a:moveTo>
                    <a:pt x="1873" y="1326"/>
                  </a:moveTo>
                  <a:cubicBezTo>
                    <a:pt x="2171" y="1045"/>
                    <a:pt x="1825" y="678"/>
                    <a:pt x="1609" y="473"/>
                  </a:cubicBezTo>
                  <a:cubicBezTo>
                    <a:pt x="1406" y="281"/>
                    <a:pt x="1159" y="116"/>
                    <a:pt x="880" y="63"/>
                  </a:cubicBezTo>
                  <a:cubicBezTo>
                    <a:pt x="545" y="0"/>
                    <a:pt x="214" y="161"/>
                    <a:pt x="0" y="42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9"/>
            <p:cNvSpPr/>
            <p:nvPr/>
          </p:nvSpPr>
          <p:spPr bwMode="auto">
            <a:xfrm>
              <a:off x="3701" y="6186246"/>
              <a:ext cx="504825" cy="681527"/>
            </a:xfrm>
            <a:custGeom>
              <a:avLst/>
              <a:gdLst/>
              <a:ahLst/>
              <a:cxnLst/>
              <a:rect l="0" t="0" r="r" b="b"/>
              <a:pathLst>
                <a:path w="106" h="143">
                  <a:moveTo>
                    <a:pt x="0" y="0"/>
                  </a:moveTo>
                  <a:cubicBezTo>
                    <a:pt x="35" y="54"/>
                    <a:pt x="70" y="101"/>
                    <a:pt x="106" y="143"/>
                  </a:cubicBezTo>
                </a:path>
              </a:pathLst>
            </a:custGeom>
            <a:noFill/>
            <a:ln w="4763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10"/>
            <p:cNvSpPr/>
            <p:nvPr/>
          </p:nvSpPr>
          <p:spPr bwMode="auto">
            <a:xfrm>
              <a:off x="-1061" y="-51881"/>
              <a:ext cx="11091863" cy="6923796"/>
            </a:xfrm>
            <a:custGeom>
              <a:avLst/>
              <a:gdLst/>
              <a:ahLst/>
              <a:cxnLst/>
              <a:rect l="0" t="0" r="r" b="b"/>
              <a:pathLst>
                <a:path w="2330" h="1452">
                  <a:moveTo>
                    <a:pt x="2046" y="1452"/>
                  </a:moveTo>
                  <a:cubicBezTo>
                    <a:pt x="2330" y="1153"/>
                    <a:pt x="2049" y="821"/>
                    <a:pt x="1813" y="601"/>
                  </a:cubicBezTo>
                  <a:cubicBezTo>
                    <a:pt x="1569" y="375"/>
                    <a:pt x="1282" y="179"/>
                    <a:pt x="956" y="97"/>
                  </a:cubicBezTo>
                  <a:cubicBezTo>
                    <a:pt x="572" y="0"/>
                    <a:pt x="292" y="101"/>
                    <a:pt x="0" y="3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11"/>
            <p:cNvSpPr/>
            <p:nvPr/>
          </p:nvSpPr>
          <p:spPr bwMode="auto">
            <a:xfrm>
              <a:off x="5426601" y="5579"/>
              <a:ext cx="5788025" cy="6847184"/>
            </a:xfrm>
            <a:custGeom>
              <a:avLst/>
              <a:gdLst/>
              <a:ahLst/>
              <a:cxnLst/>
              <a:rect l="0" t="0" r="r" b="b"/>
              <a:pathLst>
                <a:path w="1216" h="1436">
                  <a:moveTo>
                    <a:pt x="1094" y="1436"/>
                  </a:moveTo>
                  <a:cubicBezTo>
                    <a:pt x="1216" y="1114"/>
                    <a:pt x="904" y="770"/>
                    <a:pt x="709" y="551"/>
                  </a:cubicBezTo>
                  <a:cubicBezTo>
                    <a:pt x="509" y="327"/>
                    <a:pt x="274" y="127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7" name="Freeform 12"/>
            <p:cNvSpPr/>
            <p:nvPr/>
          </p:nvSpPr>
          <p:spPr bwMode="auto">
            <a:xfrm>
              <a:off x="-1061" y="5579"/>
              <a:ext cx="1057275" cy="614491"/>
            </a:xfrm>
            <a:custGeom>
              <a:avLst/>
              <a:gdLst/>
              <a:ahLst/>
              <a:cxnLst/>
              <a:rect l="0" t="0" r="r" b="b"/>
              <a:pathLst>
                <a:path w="222" h="129">
                  <a:moveTo>
                    <a:pt x="222" y="0"/>
                  </a:moveTo>
                  <a:cubicBezTo>
                    <a:pt x="152" y="35"/>
                    <a:pt x="76" y="78"/>
                    <a:pt x="0" y="12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8" name="Freeform 13"/>
            <p:cNvSpPr/>
            <p:nvPr/>
          </p:nvSpPr>
          <p:spPr bwMode="auto">
            <a:xfrm>
              <a:off x="5821889" y="5579"/>
              <a:ext cx="5588000" cy="6866337"/>
            </a:xfrm>
            <a:custGeom>
              <a:avLst/>
              <a:gdLst/>
              <a:ahLst/>
              <a:cxnLst/>
              <a:rect l="0" t="0" r="r" b="b"/>
              <a:pathLst>
                <a:path w="1174" h="1440">
                  <a:moveTo>
                    <a:pt x="1067" y="1440"/>
                  </a:moveTo>
                  <a:cubicBezTo>
                    <a:pt x="1174" y="1124"/>
                    <a:pt x="887" y="797"/>
                    <a:pt x="698" y="577"/>
                  </a:cubicBezTo>
                  <a:cubicBezTo>
                    <a:pt x="500" y="348"/>
                    <a:pt x="270" y="14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9" name="Freeform 14"/>
            <p:cNvSpPr/>
            <p:nvPr/>
          </p:nvSpPr>
          <p:spPr bwMode="auto">
            <a:xfrm>
              <a:off x="3701" y="790"/>
              <a:ext cx="595313" cy="352734"/>
            </a:xfrm>
            <a:custGeom>
              <a:avLst/>
              <a:gdLst/>
              <a:ahLst/>
              <a:cxnLst/>
              <a:rect l="0" t="0" r="r" b="b"/>
              <a:pathLst>
                <a:path w="125" h="74">
                  <a:moveTo>
                    <a:pt x="125" y="0"/>
                  </a:moveTo>
                  <a:cubicBezTo>
                    <a:pt x="85" y="22"/>
                    <a:pt x="43" y="47"/>
                    <a:pt x="0" y="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0" name="Freeform 15"/>
            <p:cNvSpPr/>
            <p:nvPr/>
          </p:nvSpPr>
          <p:spPr bwMode="auto">
            <a:xfrm>
              <a:off x="6012389" y="5579"/>
              <a:ext cx="5497513" cy="6866337"/>
            </a:xfrm>
            <a:custGeom>
              <a:avLst/>
              <a:gdLst/>
              <a:ahLst/>
              <a:cxnLst/>
              <a:rect l="0" t="0" r="r" b="b"/>
              <a:pathLst>
                <a:path w="1155" h="1440">
                  <a:moveTo>
                    <a:pt x="1056" y="1440"/>
                  </a:moveTo>
                  <a:cubicBezTo>
                    <a:pt x="1155" y="1123"/>
                    <a:pt x="875" y="801"/>
                    <a:pt x="686" y="580"/>
                  </a:cubicBezTo>
                  <a:cubicBezTo>
                    <a:pt x="491" y="352"/>
                    <a:pt x="264" y="145"/>
                    <a:pt x="0" y="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1" name="Freeform 16"/>
            <p:cNvSpPr/>
            <p:nvPr/>
          </p:nvSpPr>
          <p:spPr bwMode="auto">
            <a:xfrm>
              <a:off x="-1061" y="5579"/>
              <a:ext cx="357188" cy="213875"/>
            </a:xfrm>
            <a:custGeom>
              <a:avLst/>
              <a:gdLst/>
              <a:ahLst/>
              <a:cxnLst/>
              <a:rect l="0" t="0" r="r" b="b"/>
              <a:pathLst>
                <a:path w="75" h="45">
                  <a:moveTo>
                    <a:pt x="75" y="0"/>
                  </a:moveTo>
                  <a:cubicBezTo>
                    <a:pt x="50" y="14"/>
                    <a:pt x="25" y="29"/>
                    <a:pt x="0" y="45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2" name="Freeform 17"/>
            <p:cNvSpPr/>
            <p:nvPr/>
          </p:nvSpPr>
          <p:spPr bwMode="auto">
            <a:xfrm>
              <a:off x="6210826" y="790"/>
              <a:ext cx="5522913" cy="6871126"/>
            </a:xfrm>
            <a:custGeom>
              <a:avLst/>
              <a:gdLst/>
              <a:ahLst/>
              <a:cxnLst/>
              <a:rect l="0" t="0" r="r" b="b"/>
              <a:pathLst>
                <a:path w="1160" h="1441">
                  <a:moveTo>
                    <a:pt x="1053" y="1441"/>
                  </a:moveTo>
                  <a:cubicBezTo>
                    <a:pt x="1160" y="1129"/>
                    <a:pt x="892" y="817"/>
                    <a:pt x="705" y="599"/>
                  </a:cubicBezTo>
                  <a:cubicBezTo>
                    <a:pt x="503" y="365"/>
                    <a:pt x="270" y="152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3" name="Freeform 18"/>
            <p:cNvSpPr/>
            <p:nvPr/>
          </p:nvSpPr>
          <p:spPr bwMode="auto">
            <a:xfrm>
              <a:off x="6463239" y="5579"/>
              <a:ext cx="5413375" cy="6866337"/>
            </a:xfrm>
            <a:custGeom>
              <a:avLst/>
              <a:gdLst/>
              <a:ahLst/>
              <a:cxnLst/>
              <a:rect l="0" t="0" r="r" b="b"/>
              <a:pathLst>
                <a:path w="1137" h="1440">
                  <a:moveTo>
                    <a:pt x="1040" y="1440"/>
                  </a:moveTo>
                  <a:cubicBezTo>
                    <a:pt x="1137" y="1131"/>
                    <a:pt x="883" y="828"/>
                    <a:pt x="698" y="611"/>
                  </a:cubicBezTo>
                  <a:cubicBezTo>
                    <a:pt x="498" y="375"/>
                    <a:pt x="268" y="15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4" name="Freeform 19"/>
            <p:cNvSpPr/>
            <p:nvPr/>
          </p:nvSpPr>
          <p:spPr bwMode="auto">
            <a:xfrm>
              <a:off x="6877576" y="5579"/>
              <a:ext cx="5037138" cy="6861550"/>
            </a:xfrm>
            <a:custGeom>
              <a:avLst/>
              <a:gdLst/>
              <a:ahLst/>
              <a:cxnLst/>
              <a:rect l="0" t="0" r="r" b="b"/>
              <a:pathLst>
                <a:path w="1058" h="1439">
                  <a:moveTo>
                    <a:pt x="1011" y="1439"/>
                  </a:moveTo>
                  <a:cubicBezTo>
                    <a:pt x="1058" y="1131"/>
                    <a:pt x="825" y="841"/>
                    <a:pt x="648" y="617"/>
                  </a:cubicBezTo>
                  <a:cubicBezTo>
                    <a:pt x="462" y="383"/>
                    <a:pt x="248" y="1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5" name="Freeform 20"/>
            <p:cNvSpPr/>
            <p:nvPr/>
          </p:nvSpPr>
          <p:spPr bwMode="auto">
            <a:xfrm>
              <a:off x="8768289" y="5579"/>
              <a:ext cx="3417888" cy="2742066"/>
            </a:xfrm>
            <a:custGeom>
              <a:avLst/>
              <a:gdLst/>
              <a:ahLst/>
              <a:cxnLst/>
              <a:rect l="0" t="0" r="r" b="b"/>
              <a:pathLst>
                <a:path w="718" h="575">
                  <a:moveTo>
                    <a:pt x="718" y="575"/>
                  </a:moveTo>
                  <a:cubicBezTo>
                    <a:pt x="500" y="360"/>
                    <a:pt x="260" y="163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6" name="Freeform 21"/>
            <p:cNvSpPr/>
            <p:nvPr/>
          </p:nvSpPr>
          <p:spPr bwMode="auto">
            <a:xfrm>
              <a:off x="9235014" y="10367"/>
              <a:ext cx="2951163" cy="2555325"/>
            </a:xfrm>
            <a:custGeom>
              <a:avLst/>
              <a:gdLst/>
              <a:ahLst/>
              <a:cxnLst/>
              <a:rect l="0" t="0" r="r" b="b"/>
              <a:pathLst>
                <a:path w="620" h="536">
                  <a:moveTo>
                    <a:pt x="620" y="536"/>
                  </a:moveTo>
                  <a:cubicBezTo>
                    <a:pt x="404" y="314"/>
                    <a:pt x="196" y="13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7" name="Freeform 22"/>
            <p:cNvSpPr/>
            <p:nvPr/>
          </p:nvSpPr>
          <p:spPr bwMode="auto">
            <a:xfrm>
              <a:off x="10020826" y="5579"/>
              <a:ext cx="2165350" cy="1358265"/>
            </a:xfrm>
            <a:custGeom>
              <a:avLst/>
              <a:gdLst/>
              <a:ahLst/>
              <a:cxnLst/>
              <a:rect l="0" t="0" r="r" b="b"/>
              <a:pathLst>
                <a:path w="455" h="285">
                  <a:moveTo>
                    <a:pt x="0" y="0"/>
                  </a:moveTo>
                  <a:cubicBezTo>
                    <a:pt x="153" y="85"/>
                    <a:pt x="308" y="180"/>
                    <a:pt x="455" y="28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8" name="Freeform 23"/>
            <p:cNvSpPr/>
            <p:nvPr/>
          </p:nvSpPr>
          <p:spPr bwMode="auto">
            <a:xfrm>
              <a:off x="11290826" y="5579"/>
              <a:ext cx="895350" cy="534687"/>
            </a:xfrm>
            <a:custGeom>
              <a:avLst/>
              <a:gdLst/>
              <a:ahLst/>
              <a:cxnLst/>
              <a:rect l="0" t="0" r="r" b="b"/>
              <a:pathLst>
                <a:path w="188" h="112">
                  <a:moveTo>
                    <a:pt x="0" y="0"/>
                  </a:moveTo>
                  <a:cubicBezTo>
                    <a:pt x="63" y="36"/>
                    <a:pt x="126" y="73"/>
                    <a:pt x="188" y="112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9" name="Group 8"/>
          <p:cNvGrpSpPr/>
          <p:nvPr/>
        </p:nvGrpSpPr>
        <p:grpSpPr>
          <a:xfrm>
            <a:off x="1669293" y="1186483"/>
            <a:ext cx="8848345" cy="4477933"/>
            <a:chOff x="1669293" y="1186483"/>
            <a:chExt cx="8848345" cy="4477933"/>
          </a:xfrm>
        </p:grpSpPr>
        <p:sp>
          <p:nvSpPr>
            <p:cNvPr id="39" name="Rectangle 38"/>
            <p:cNvSpPr/>
            <p:nvPr/>
          </p:nvSpPr>
          <p:spPr>
            <a:xfrm>
              <a:off x="1674042" y="1186483"/>
              <a:ext cx="8843596" cy="71618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40" name="Isosceles Triangle 39"/>
            <p:cNvSpPr/>
            <p:nvPr/>
          </p:nvSpPr>
          <p:spPr>
            <a:xfrm rot="10800000">
              <a:off x="5892384" y="5313353"/>
              <a:ext cx="407233" cy="35106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41" name="Rectangle 40"/>
            <p:cNvSpPr/>
            <p:nvPr/>
          </p:nvSpPr>
          <p:spPr>
            <a:xfrm>
              <a:off x="1669293" y="1991156"/>
              <a:ext cx="8845667" cy="332219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9236" y="2075504"/>
            <a:ext cx="8679915" cy="1748729"/>
          </a:xfrm>
        </p:spPr>
        <p:txBody>
          <a:bodyPr bIns="0" anchor="b">
            <a:normAutofit/>
          </a:bodyPr>
          <a:lstStyle>
            <a:lvl1pPr algn="ctr">
              <a:lnSpc>
                <a:spcPct val="80000"/>
              </a:lnSpc>
              <a:defRPr sz="5400" spc="-150">
                <a:solidFill>
                  <a:srgbClr val="FFFEFF"/>
                </a:solidFill>
              </a:defRPr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9237" y="3906266"/>
            <a:ext cx="8673427" cy="1322587"/>
          </a:xfrm>
        </p:spPr>
        <p:txBody>
          <a:bodyPr tIns="0">
            <a:normAutofit/>
          </a:bodyPr>
          <a:lstStyle>
            <a:lvl1pPr marL="0" indent="0" algn="ctr">
              <a:lnSpc>
                <a:spcPct val="100000"/>
              </a:lnSpc>
              <a:buNone/>
              <a:defRPr sz="1800" b="0">
                <a:solidFill>
                  <a:srgbClr val="FFFEFF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/>
              <a:t>Kliknij, aby edytować styl wzorca podtytułu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 vert="horz" lIns="91440" tIns="45720" rIns="91440" bIns="45720" rtlCol="0" anchor="ctr"/>
          <a:lstStyle>
            <a:lvl1pPr>
              <a:defRPr lang="en-US"/>
            </a:lvl1pPr>
          </a:lstStyle>
          <a:p>
            <a:fld id="{1160EA64-D806-43AC-9DF2-F8C432F32B4C}" type="datetimeFigureOut">
              <a:rPr lang="en-US" smtClean="0"/>
              <a:t>9/25/2023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>
            <a:lvl1pPr algn="ctr"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8A7A6979-0714-4377-B894-6BE4C2D6E20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4645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5" name="Group 74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76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7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8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2" name="Group 21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23" name="Rectangle 22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4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8632" y="2349925"/>
            <a:ext cx="3501196" cy="2456441"/>
          </a:xfrm>
        </p:spPr>
        <p:txBody>
          <a:bodyPr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109983" y="794719"/>
            <a:ext cx="6275035" cy="5257090"/>
          </a:xfr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F9C37B-1D36-470B-8223-D6C91242EC14}" type="datetimeFigureOut">
              <a:rPr lang="en-US" smtClean="0"/>
              <a:t>9/25/2023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85449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5" name="Group 74"/>
          <p:cNvGrpSpPr/>
          <p:nvPr/>
        </p:nvGrpSpPr>
        <p:grpSpPr>
          <a:xfrm flipH="1">
            <a:off x="0" y="0"/>
            <a:ext cx="12584114" cy="6853238"/>
            <a:chOff x="-417513" y="0"/>
            <a:chExt cx="12584114" cy="6853238"/>
          </a:xfrm>
        </p:grpSpPr>
        <p:sp>
          <p:nvSpPr>
            <p:cNvPr id="76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7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8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2" name="Group 21"/>
          <p:cNvGrpSpPr/>
          <p:nvPr/>
        </p:nvGrpSpPr>
        <p:grpSpPr>
          <a:xfrm>
            <a:off x="7718948" y="1699589"/>
            <a:ext cx="3674476" cy="3470421"/>
            <a:chOff x="697883" y="1816768"/>
            <a:chExt cx="3674476" cy="3470421"/>
          </a:xfrm>
        </p:grpSpPr>
        <p:sp>
          <p:nvSpPr>
            <p:cNvPr id="23" name="Rectangle 22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4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807437" y="2349925"/>
            <a:ext cx="3501195" cy="2456442"/>
          </a:xfrm>
        </p:spPr>
        <p:txBody>
          <a:bodyPr vert="eaVert"/>
          <a:lstStyle>
            <a:lvl1pPr algn="l">
              <a:lnSpc>
                <a:spcPct val="80000"/>
              </a:lnSpc>
              <a:defRPr>
                <a:solidFill>
                  <a:srgbClr val="FFFEFF"/>
                </a:solidFill>
              </a:defRPr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02747" y="798444"/>
            <a:ext cx="6268622" cy="5257303"/>
          </a:xfr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67C6F52A-A82B-47A2-A83A-8C4C91F2D59F}" type="datetimeFigureOut">
              <a:rPr lang="en-US" smtClean="0"/>
              <a:t>9/25/2023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8A7A6979-0714-4377-B894-6BE4C2D6E20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00908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0" name="Group 79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81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7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8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9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0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1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7" name="Group 26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28" name="Rectangle 27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8631" y="2349925"/>
            <a:ext cx="3498979" cy="2456442"/>
          </a:xfrm>
        </p:spPr>
        <p:txBody>
          <a:bodyPr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18447" y="803186"/>
            <a:ext cx="6281873" cy="5248622"/>
          </a:xfrm>
        </p:spPr>
        <p:txBody>
          <a:bodyPr anchor="ctr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70A7B3-6521-4DCA-87E5-044747A908C1}" type="datetimeFigureOut">
              <a:rPr lang="en-US" smtClean="0"/>
              <a:t>9/25/2023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00117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7" name="Group 76"/>
          <p:cNvGrpSpPr/>
          <p:nvPr/>
        </p:nvGrpSpPr>
        <p:grpSpPr>
          <a:xfrm>
            <a:off x="-329674" y="-59376"/>
            <a:ext cx="12515851" cy="6923798"/>
            <a:chOff x="-329674" y="-51881"/>
            <a:chExt cx="12515851" cy="6923798"/>
          </a:xfrm>
        </p:grpSpPr>
        <p:sp>
          <p:nvSpPr>
            <p:cNvPr id="78" name="Freeform 5"/>
            <p:cNvSpPr/>
            <p:nvPr/>
          </p:nvSpPr>
          <p:spPr bwMode="auto">
            <a:xfrm>
              <a:off x="-329674" y="1298404"/>
              <a:ext cx="9702800" cy="5573512"/>
            </a:xfrm>
            <a:custGeom>
              <a:avLst/>
              <a:gdLst/>
              <a:ahLst/>
              <a:cxnLst/>
              <a:rect l="0" t="0" r="r" b="b"/>
              <a:pathLst>
                <a:path w="2038" h="1169">
                  <a:moveTo>
                    <a:pt x="1752" y="1169"/>
                  </a:moveTo>
                  <a:cubicBezTo>
                    <a:pt x="2038" y="928"/>
                    <a:pt x="1673" y="513"/>
                    <a:pt x="1487" y="334"/>
                  </a:cubicBezTo>
                  <a:cubicBezTo>
                    <a:pt x="1316" y="170"/>
                    <a:pt x="1099" y="43"/>
                    <a:pt x="860" y="22"/>
                  </a:cubicBezTo>
                  <a:cubicBezTo>
                    <a:pt x="621" y="0"/>
                    <a:pt x="341" y="128"/>
                    <a:pt x="199" y="318"/>
                  </a:cubicBezTo>
                  <a:cubicBezTo>
                    <a:pt x="0" y="586"/>
                    <a:pt x="184" y="965"/>
                    <a:pt x="399" y="116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6"/>
            <p:cNvSpPr/>
            <p:nvPr/>
          </p:nvSpPr>
          <p:spPr bwMode="auto">
            <a:xfrm>
              <a:off x="670451" y="2018236"/>
              <a:ext cx="7373938" cy="4848892"/>
            </a:xfrm>
            <a:custGeom>
              <a:avLst/>
              <a:gdLst/>
              <a:ahLst/>
              <a:cxnLst/>
              <a:rect l="0" t="0" r="r" b="b"/>
              <a:pathLst>
                <a:path w="1549" h="1017">
                  <a:moveTo>
                    <a:pt x="1025" y="1016"/>
                  </a:moveTo>
                  <a:cubicBezTo>
                    <a:pt x="1223" y="971"/>
                    <a:pt x="1549" y="857"/>
                    <a:pt x="1443" y="592"/>
                  </a:cubicBezTo>
                  <a:cubicBezTo>
                    <a:pt x="1344" y="344"/>
                    <a:pt x="1041" y="111"/>
                    <a:pt x="782" y="53"/>
                  </a:cubicBezTo>
                  <a:cubicBezTo>
                    <a:pt x="545" y="0"/>
                    <a:pt x="275" y="117"/>
                    <a:pt x="150" y="329"/>
                  </a:cubicBezTo>
                  <a:cubicBezTo>
                    <a:pt x="0" y="584"/>
                    <a:pt x="243" y="911"/>
                    <a:pt x="477" y="101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7"/>
            <p:cNvSpPr/>
            <p:nvPr/>
          </p:nvSpPr>
          <p:spPr bwMode="auto">
            <a:xfrm>
              <a:off x="251351" y="1788400"/>
              <a:ext cx="8035925" cy="5083516"/>
            </a:xfrm>
            <a:custGeom>
              <a:avLst/>
              <a:gdLst/>
              <a:ahLst/>
              <a:cxnLst/>
              <a:rect l="0" t="0" r="r" b="b"/>
              <a:pathLst>
                <a:path w="1688" h="1066">
                  <a:moveTo>
                    <a:pt x="1302" y="1066"/>
                  </a:moveTo>
                  <a:cubicBezTo>
                    <a:pt x="1416" y="1024"/>
                    <a:pt x="1551" y="962"/>
                    <a:pt x="1613" y="850"/>
                  </a:cubicBezTo>
                  <a:cubicBezTo>
                    <a:pt x="1688" y="715"/>
                    <a:pt x="1606" y="575"/>
                    <a:pt x="1517" y="471"/>
                  </a:cubicBezTo>
                  <a:cubicBezTo>
                    <a:pt x="1336" y="258"/>
                    <a:pt x="1084" y="62"/>
                    <a:pt x="798" y="28"/>
                  </a:cubicBezTo>
                  <a:cubicBezTo>
                    <a:pt x="559" y="0"/>
                    <a:pt x="317" y="138"/>
                    <a:pt x="181" y="333"/>
                  </a:cubicBezTo>
                  <a:cubicBezTo>
                    <a:pt x="0" y="592"/>
                    <a:pt x="191" y="907"/>
                    <a:pt x="420" y="10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8"/>
            <p:cNvSpPr/>
            <p:nvPr/>
          </p:nvSpPr>
          <p:spPr bwMode="auto">
            <a:xfrm>
              <a:off x="-1061" y="549842"/>
              <a:ext cx="10334625" cy="6322075"/>
            </a:xfrm>
            <a:custGeom>
              <a:avLst/>
              <a:gdLst/>
              <a:ahLst/>
              <a:cxnLst/>
              <a:rect l="0" t="0" r="r" b="b"/>
              <a:pathLst>
                <a:path w="2171" h="1326">
                  <a:moveTo>
                    <a:pt x="1873" y="1326"/>
                  </a:moveTo>
                  <a:cubicBezTo>
                    <a:pt x="2171" y="1045"/>
                    <a:pt x="1825" y="678"/>
                    <a:pt x="1609" y="473"/>
                  </a:cubicBezTo>
                  <a:cubicBezTo>
                    <a:pt x="1406" y="281"/>
                    <a:pt x="1159" y="116"/>
                    <a:pt x="880" y="63"/>
                  </a:cubicBezTo>
                  <a:cubicBezTo>
                    <a:pt x="545" y="0"/>
                    <a:pt x="214" y="161"/>
                    <a:pt x="0" y="42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9"/>
            <p:cNvSpPr/>
            <p:nvPr/>
          </p:nvSpPr>
          <p:spPr bwMode="auto">
            <a:xfrm>
              <a:off x="3701" y="6186246"/>
              <a:ext cx="504825" cy="681527"/>
            </a:xfrm>
            <a:custGeom>
              <a:avLst/>
              <a:gdLst/>
              <a:ahLst/>
              <a:cxnLst/>
              <a:rect l="0" t="0" r="r" b="b"/>
              <a:pathLst>
                <a:path w="106" h="143">
                  <a:moveTo>
                    <a:pt x="0" y="0"/>
                  </a:moveTo>
                  <a:cubicBezTo>
                    <a:pt x="35" y="54"/>
                    <a:pt x="70" y="101"/>
                    <a:pt x="106" y="143"/>
                  </a:cubicBezTo>
                </a:path>
              </a:pathLst>
            </a:custGeom>
            <a:noFill/>
            <a:ln w="4763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0"/>
            <p:cNvSpPr/>
            <p:nvPr/>
          </p:nvSpPr>
          <p:spPr bwMode="auto">
            <a:xfrm>
              <a:off x="-1061" y="-51881"/>
              <a:ext cx="11091863" cy="6923796"/>
            </a:xfrm>
            <a:custGeom>
              <a:avLst/>
              <a:gdLst/>
              <a:ahLst/>
              <a:cxnLst/>
              <a:rect l="0" t="0" r="r" b="b"/>
              <a:pathLst>
                <a:path w="2330" h="1452">
                  <a:moveTo>
                    <a:pt x="2046" y="1452"/>
                  </a:moveTo>
                  <a:cubicBezTo>
                    <a:pt x="2330" y="1153"/>
                    <a:pt x="2049" y="821"/>
                    <a:pt x="1813" y="601"/>
                  </a:cubicBezTo>
                  <a:cubicBezTo>
                    <a:pt x="1569" y="375"/>
                    <a:pt x="1282" y="179"/>
                    <a:pt x="956" y="97"/>
                  </a:cubicBezTo>
                  <a:cubicBezTo>
                    <a:pt x="572" y="0"/>
                    <a:pt x="292" y="101"/>
                    <a:pt x="0" y="3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1"/>
            <p:cNvSpPr/>
            <p:nvPr/>
          </p:nvSpPr>
          <p:spPr bwMode="auto">
            <a:xfrm>
              <a:off x="5426601" y="5579"/>
              <a:ext cx="5788025" cy="6847184"/>
            </a:xfrm>
            <a:custGeom>
              <a:avLst/>
              <a:gdLst/>
              <a:ahLst/>
              <a:cxnLst/>
              <a:rect l="0" t="0" r="r" b="b"/>
              <a:pathLst>
                <a:path w="1216" h="1436">
                  <a:moveTo>
                    <a:pt x="1094" y="1436"/>
                  </a:moveTo>
                  <a:cubicBezTo>
                    <a:pt x="1216" y="1114"/>
                    <a:pt x="904" y="770"/>
                    <a:pt x="709" y="551"/>
                  </a:cubicBezTo>
                  <a:cubicBezTo>
                    <a:pt x="509" y="327"/>
                    <a:pt x="274" y="127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2"/>
            <p:cNvSpPr/>
            <p:nvPr/>
          </p:nvSpPr>
          <p:spPr bwMode="auto">
            <a:xfrm>
              <a:off x="-1061" y="5579"/>
              <a:ext cx="1057275" cy="614491"/>
            </a:xfrm>
            <a:custGeom>
              <a:avLst/>
              <a:gdLst/>
              <a:ahLst/>
              <a:cxnLst/>
              <a:rect l="0" t="0" r="r" b="b"/>
              <a:pathLst>
                <a:path w="222" h="129">
                  <a:moveTo>
                    <a:pt x="222" y="0"/>
                  </a:moveTo>
                  <a:cubicBezTo>
                    <a:pt x="152" y="35"/>
                    <a:pt x="76" y="78"/>
                    <a:pt x="0" y="12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3"/>
            <p:cNvSpPr/>
            <p:nvPr/>
          </p:nvSpPr>
          <p:spPr bwMode="auto">
            <a:xfrm>
              <a:off x="5821889" y="5579"/>
              <a:ext cx="5588000" cy="6866337"/>
            </a:xfrm>
            <a:custGeom>
              <a:avLst/>
              <a:gdLst/>
              <a:ahLst/>
              <a:cxnLst/>
              <a:rect l="0" t="0" r="r" b="b"/>
              <a:pathLst>
                <a:path w="1174" h="1440">
                  <a:moveTo>
                    <a:pt x="1067" y="1440"/>
                  </a:moveTo>
                  <a:cubicBezTo>
                    <a:pt x="1174" y="1124"/>
                    <a:pt x="887" y="797"/>
                    <a:pt x="698" y="577"/>
                  </a:cubicBezTo>
                  <a:cubicBezTo>
                    <a:pt x="500" y="348"/>
                    <a:pt x="270" y="14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4"/>
            <p:cNvSpPr/>
            <p:nvPr/>
          </p:nvSpPr>
          <p:spPr bwMode="auto">
            <a:xfrm>
              <a:off x="3701" y="790"/>
              <a:ext cx="595313" cy="352734"/>
            </a:xfrm>
            <a:custGeom>
              <a:avLst/>
              <a:gdLst/>
              <a:ahLst/>
              <a:cxnLst/>
              <a:rect l="0" t="0" r="r" b="b"/>
              <a:pathLst>
                <a:path w="125" h="74">
                  <a:moveTo>
                    <a:pt x="125" y="0"/>
                  </a:moveTo>
                  <a:cubicBezTo>
                    <a:pt x="85" y="22"/>
                    <a:pt x="43" y="47"/>
                    <a:pt x="0" y="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5"/>
            <p:cNvSpPr/>
            <p:nvPr/>
          </p:nvSpPr>
          <p:spPr bwMode="auto">
            <a:xfrm>
              <a:off x="6012389" y="5579"/>
              <a:ext cx="5497513" cy="6866337"/>
            </a:xfrm>
            <a:custGeom>
              <a:avLst/>
              <a:gdLst/>
              <a:ahLst/>
              <a:cxnLst/>
              <a:rect l="0" t="0" r="r" b="b"/>
              <a:pathLst>
                <a:path w="1155" h="1440">
                  <a:moveTo>
                    <a:pt x="1056" y="1440"/>
                  </a:moveTo>
                  <a:cubicBezTo>
                    <a:pt x="1155" y="1123"/>
                    <a:pt x="875" y="801"/>
                    <a:pt x="686" y="580"/>
                  </a:cubicBezTo>
                  <a:cubicBezTo>
                    <a:pt x="491" y="352"/>
                    <a:pt x="264" y="145"/>
                    <a:pt x="0" y="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6"/>
            <p:cNvSpPr/>
            <p:nvPr/>
          </p:nvSpPr>
          <p:spPr bwMode="auto">
            <a:xfrm>
              <a:off x="-1061" y="5579"/>
              <a:ext cx="357188" cy="213875"/>
            </a:xfrm>
            <a:custGeom>
              <a:avLst/>
              <a:gdLst/>
              <a:ahLst/>
              <a:cxnLst/>
              <a:rect l="0" t="0" r="r" b="b"/>
              <a:pathLst>
                <a:path w="75" h="45">
                  <a:moveTo>
                    <a:pt x="75" y="0"/>
                  </a:moveTo>
                  <a:cubicBezTo>
                    <a:pt x="50" y="14"/>
                    <a:pt x="25" y="29"/>
                    <a:pt x="0" y="45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7"/>
            <p:cNvSpPr/>
            <p:nvPr/>
          </p:nvSpPr>
          <p:spPr bwMode="auto">
            <a:xfrm>
              <a:off x="6210826" y="790"/>
              <a:ext cx="5522913" cy="6871126"/>
            </a:xfrm>
            <a:custGeom>
              <a:avLst/>
              <a:gdLst/>
              <a:ahLst/>
              <a:cxnLst/>
              <a:rect l="0" t="0" r="r" b="b"/>
              <a:pathLst>
                <a:path w="1160" h="1441">
                  <a:moveTo>
                    <a:pt x="1053" y="1441"/>
                  </a:moveTo>
                  <a:cubicBezTo>
                    <a:pt x="1160" y="1129"/>
                    <a:pt x="892" y="817"/>
                    <a:pt x="705" y="599"/>
                  </a:cubicBezTo>
                  <a:cubicBezTo>
                    <a:pt x="503" y="365"/>
                    <a:pt x="270" y="152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18"/>
            <p:cNvSpPr/>
            <p:nvPr/>
          </p:nvSpPr>
          <p:spPr bwMode="auto">
            <a:xfrm>
              <a:off x="6463239" y="5579"/>
              <a:ext cx="5413375" cy="6866337"/>
            </a:xfrm>
            <a:custGeom>
              <a:avLst/>
              <a:gdLst/>
              <a:ahLst/>
              <a:cxnLst/>
              <a:rect l="0" t="0" r="r" b="b"/>
              <a:pathLst>
                <a:path w="1137" h="1440">
                  <a:moveTo>
                    <a:pt x="1040" y="1440"/>
                  </a:moveTo>
                  <a:cubicBezTo>
                    <a:pt x="1137" y="1131"/>
                    <a:pt x="883" y="828"/>
                    <a:pt x="698" y="611"/>
                  </a:cubicBezTo>
                  <a:cubicBezTo>
                    <a:pt x="498" y="375"/>
                    <a:pt x="268" y="15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19"/>
            <p:cNvSpPr/>
            <p:nvPr/>
          </p:nvSpPr>
          <p:spPr bwMode="auto">
            <a:xfrm>
              <a:off x="6877576" y="5579"/>
              <a:ext cx="5037138" cy="6861550"/>
            </a:xfrm>
            <a:custGeom>
              <a:avLst/>
              <a:gdLst/>
              <a:ahLst/>
              <a:cxnLst/>
              <a:rect l="0" t="0" r="r" b="b"/>
              <a:pathLst>
                <a:path w="1058" h="1439">
                  <a:moveTo>
                    <a:pt x="1011" y="1439"/>
                  </a:moveTo>
                  <a:cubicBezTo>
                    <a:pt x="1058" y="1131"/>
                    <a:pt x="825" y="841"/>
                    <a:pt x="648" y="617"/>
                  </a:cubicBezTo>
                  <a:cubicBezTo>
                    <a:pt x="462" y="383"/>
                    <a:pt x="248" y="1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0"/>
            <p:cNvSpPr/>
            <p:nvPr/>
          </p:nvSpPr>
          <p:spPr bwMode="auto">
            <a:xfrm>
              <a:off x="8768289" y="5579"/>
              <a:ext cx="3417888" cy="2742066"/>
            </a:xfrm>
            <a:custGeom>
              <a:avLst/>
              <a:gdLst/>
              <a:ahLst/>
              <a:cxnLst/>
              <a:rect l="0" t="0" r="r" b="b"/>
              <a:pathLst>
                <a:path w="718" h="575">
                  <a:moveTo>
                    <a:pt x="718" y="575"/>
                  </a:moveTo>
                  <a:cubicBezTo>
                    <a:pt x="500" y="360"/>
                    <a:pt x="260" y="163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1"/>
            <p:cNvSpPr/>
            <p:nvPr/>
          </p:nvSpPr>
          <p:spPr bwMode="auto">
            <a:xfrm>
              <a:off x="9235014" y="10367"/>
              <a:ext cx="2951163" cy="2555325"/>
            </a:xfrm>
            <a:custGeom>
              <a:avLst/>
              <a:gdLst/>
              <a:ahLst/>
              <a:cxnLst/>
              <a:rect l="0" t="0" r="r" b="b"/>
              <a:pathLst>
                <a:path w="620" h="536">
                  <a:moveTo>
                    <a:pt x="620" y="536"/>
                  </a:moveTo>
                  <a:cubicBezTo>
                    <a:pt x="404" y="314"/>
                    <a:pt x="196" y="13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2"/>
            <p:cNvSpPr/>
            <p:nvPr/>
          </p:nvSpPr>
          <p:spPr bwMode="auto">
            <a:xfrm>
              <a:off x="10020826" y="5579"/>
              <a:ext cx="2165350" cy="1358265"/>
            </a:xfrm>
            <a:custGeom>
              <a:avLst/>
              <a:gdLst/>
              <a:ahLst/>
              <a:cxnLst/>
              <a:rect l="0" t="0" r="r" b="b"/>
              <a:pathLst>
                <a:path w="455" h="285">
                  <a:moveTo>
                    <a:pt x="0" y="0"/>
                  </a:moveTo>
                  <a:cubicBezTo>
                    <a:pt x="153" y="85"/>
                    <a:pt x="308" y="180"/>
                    <a:pt x="455" y="28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3"/>
            <p:cNvSpPr/>
            <p:nvPr/>
          </p:nvSpPr>
          <p:spPr bwMode="auto">
            <a:xfrm>
              <a:off x="11290826" y="5579"/>
              <a:ext cx="895350" cy="534687"/>
            </a:xfrm>
            <a:custGeom>
              <a:avLst/>
              <a:gdLst/>
              <a:ahLst/>
              <a:cxnLst/>
              <a:rect l="0" t="0" r="r" b="b"/>
              <a:pathLst>
                <a:path w="188" h="112">
                  <a:moveTo>
                    <a:pt x="0" y="0"/>
                  </a:moveTo>
                  <a:cubicBezTo>
                    <a:pt x="63" y="36"/>
                    <a:pt x="126" y="73"/>
                    <a:pt x="188" y="112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9" name="Group 8"/>
          <p:cNvGrpSpPr/>
          <p:nvPr/>
        </p:nvGrpSpPr>
        <p:grpSpPr>
          <a:xfrm>
            <a:off x="3259545" y="1186483"/>
            <a:ext cx="5666145" cy="4477933"/>
            <a:chOff x="3259545" y="1186483"/>
            <a:chExt cx="5666145" cy="4477933"/>
          </a:xfrm>
        </p:grpSpPr>
        <p:sp>
          <p:nvSpPr>
            <p:cNvPr id="99" name="Rectangle 98"/>
            <p:cNvSpPr/>
            <p:nvPr/>
          </p:nvSpPr>
          <p:spPr>
            <a:xfrm>
              <a:off x="3259545" y="1186483"/>
              <a:ext cx="5657881" cy="71618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0" name="Isosceles Triangle 39"/>
            <p:cNvSpPr/>
            <p:nvPr/>
          </p:nvSpPr>
          <p:spPr>
            <a:xfrm rot="10800000">
              <a:off x="5892384" y="5313353"/>
              <a:ext cx="407233" cy="35106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1" name="Rectangle 100"/>
            <p:cNvSpPr/>
            <p:nvPr/>
          </p:nvSpPr>
          <p:spPr>
            <a:xfrm>
              <a:off x="3259545" y="1991156"/>
              <a:ext cx="5666145" cy="332219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44216" y="2074730"/>
            <a:ext cx="5490224" cy="1689390"/>
          </a:xfrm>
        </p:spPr>
        <p:txBody>
          <a:bodyPr bIns="0" anchor="b">
            <a:normAutofit/>
          </a:bodyPr>
          <a:lstStyle>
            <a:lvl1pPr algn="ctr">
              <a:defRPr sz="4400">
                <a:solidFill>
                  <a:srgbClr val="FFFEFF"/>
                </a:solidFill>
              </a:defRPr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344215" y="3846851"/>
            <a:ext cx="5490223" cy="1383770"/>
          </a:xfrm>
        </p:spPr>
        <p:txBody>
          <a:bodyPr tIns="0">
            <a:normAutofit/>
          </a:bodyPr>
          <a:lstStyle>
            <a:lvl1pPr marL="0" indent="0" algn="ctr">
              <a:buNone/>
              <a:defRPr sz="1800">
                <a:solidFill>
                  <a:srgbClr val="FFFE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1160EA64-D806-43AC-9DF2-F8C432F32B4C}" type="datetimeFigureOut">
              <a:rPr lang="en-US" smtClean="0"/>
              <a:t>9/25/2023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>
            <a:lvl1pPr algn="ctr"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8A7A6979-0714-4377-B894-6BE4C2D6E20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73204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" name="Group 36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38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39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0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1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2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3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4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5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6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7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8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9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0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1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2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3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4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5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6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7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8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59" name="Group 58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60" name="Rectangle 59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61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62" name="Rectangle 61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9000" y="2339669"/>
            <a:ext cx="3500828" cy="2470065"/>
          </a:xfrm>
        </p:spPr>
        <p:txBody>
          <a:bodyPr lIns="91440" tIns="91440" rIns="91440" bIns="91440"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20878" y="803187"/>
            <a:ext cx="6269591" cy="2382651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18447" y="3672162"/>
            <a:ext cx="6272022" cy="2383586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AB134690-1557-4C89-A502-4959FE7FAD70}" type="datetimeFigureOut">
              <a:rPr lang="en-US" smtClean="0"/>
              <a:t>9/25/2023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8A7A6979-0714-4377-B894-6BE4C2D6E20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59356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" name="Group 38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40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1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2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3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4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5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6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7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8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9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0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1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2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3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4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5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6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7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8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9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60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61" name="Group 60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62" name="Rectangle 61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63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64" name="Rectangle 63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9001" y="2363915"/>
            <a:ext cx="3500828" cy="2460497"/>
          </a:xfrm>
        </p:spPr>
        <p:txBody>
          <a:bodyPr lIns="91440" tIns="91440" rIns="91440" bIns="91440"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25137" y="803185"/>
            <a:ext cx="6265088" cy="685800"/>
          </a:xfrm>
        </p:spPr>
        <p:txBody>
          <a:bodyPr anchor="ctr">
            <a:noAutofit/>
          </a:bodyPr>
          <a:lstStyle>
            <a:lvl1pPr marL="0" indent="0" algn="l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25305" y="1488985"/>
            <a:ext cx="6264350" cy="1696853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18653" y="3665887"/>
            <a:ext cx="6264414" cy="685800"/>
          </a:xfrm>
        </p:spPr>
        <p:txBody>
          <a:bodyPr anchor="ctr">
            <a:noAutofit/>
          </a:bodyPr>
          <a:lstStyle>
            <a:lvl1pPr marL="0" indent="0" algn="l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18447" y="4351687"/>
            <a:ext cx="6265588" cy="1704060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1160EA64-D806-43AC-9DF2-F8C432F32B4C}" type="datetimeFigureOut">
              <a:rPr lang="en-US" smtClean="0"/>
              <a:t>9/25/2023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8A7A6979-0714-4377-B894-6BE4C2D6E20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7282943"/>
      </p:ext>
    </p:extLst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7" name="Group 76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78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7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8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4" name="Group 23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25" name="Rectangle 24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6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8632" y="2349925"/>
            <a:ext cx="3501196" cy="2456442"/>
          </a:xfrm>
        </p:spPr>
        <p:txBody>
          <a:bodyPr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037C31-9E7A-4F99-8774-A0E530DE1A42}" type="datetimeFigureOut">
              <a:rPr lang="en-US" smtClean="0"/>
              <a:t>9/25/2023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44868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C278504F-A551-4DE0-9316-4DCD1D8CC752}" type="datetimeFigureOut">
              <a:rPr lang="en-US" smtClean="0"/>
              <a:t>9/25/2023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8A7A6979-0714-4377-B894-6BE4C2D6E20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21835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4" name="Group 73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75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6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7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8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1" name="Group 20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22" name="Rectangle 21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2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3" name="Rectangle 32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8631" y="2352026"/>
            <a:ext cx="3501197" cy="1223298"/>
          </a:xfrm>
        </p:spPr>
        <p:txBody>
          <a:bodyPr bIns="0" anchor="b">
            <a:noAutofit/>
          </a:bodyPr>
          <a:lstStyle>
            <a:lvl1pPr algn="ctr">
              <a:defRPr sz="3200">
                <a:solidFill>
                  <a:srgbClr val="FFFEFF"/>
                </a:solidFill>
              </a:defRPr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09983" y="802809"/>
            <a:ext cx="6275035" cy="5249940"/>
          </a:xfrm>
        </p:spPr>
        <p:txBody>
          <a:bodyPr anchor="ctr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88631" y="3580186"/>
            <a:ext cx="3501197" cy="1221164"/>
          </a:xfrm>
        </p:spPr>
        <p:txBody>
          <a:bodyPr/>
          <a:lstStyle>
            <a:lvl1pPr marL="0" indent="0" algn="ctr">
              <a:buNone/>
              <a:defRPr sz="1600">
                <a:solidFill>
                  <a:srgbClr val="FFFE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BE4249-C0D0-4B06-8692-E8BB871AF643}" type="datetimeFigureOut">
              <a:rPr lang="en-US" smtClean="0"/>
              <a:t>9/25/2023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35790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3" name="Group 72"/>
          <p:cNvGrpSpPr/>
          <p:nvPr/>
        </p:nvGrpSpPr>
        <p:grpSpPr>
          <a:xfrm>
            <a:off x="-329674" y="-59376"/>
            <a:ext cx="12515851" cy="6923798"/>
            <a:chOff x="-329674" y="-51881"/>
            <a:chExt cx="12515851" cy="6923798"/>
          </a:xfrm>
        </p:grpSpPr>
        <p:sp>
          <p:nvSpPr>
            <p:cNvPr id="81" name="Freeform 5"/>
            <p:cNvSpPr/>
            <p:nvPr/>
          </p:nvSpPr>
          <p:spPr bwMode="auto">
            <a:xfrm>
              <a:off x="-329674" y="1298404"/>
              <a:ext cx="9702800" cy="5573512"/>
            </a:xfrm>
            <a:custGeom>
              <a:avLst/>
              <a:gdLst/>
              <a:ahLst/>
              <a:cxnLst/>
              <a:rect l="0" t="0" r="r" b="b"/>
              <a:pathLst>
                <a:path w="2038" h="1169">
                  <a:moveTo>
                    <a:pt x="1752" y="1169"/>
                  </a:moveTo>
                  <a:cubicBezTo>
                    <a:pt x="2038" y="928"/>
                    <a:pt x="1673" y="513"/>
                    <a:pt x="1487" y="334"/>
                  </a:cubicBezTo>
                  <a:cubicBezTo>
                    <a:pt x="1316" y="170"/>
                    <a:pt x="1099" y="43"/>
                    <a:pt x="860" y="22"/>
                  </a:cubicBezTo>
                  <a:cubicBezTo>
                    <a:pt x="621" y="0"/>
                    <a:pt x="341" y="128"/>
                    <a:pt x="199" y="318"/>
                  </a:cubicBezTo>
                  <a:cubicBezTo>
                    <a:pt x="0" y="586"/>
                    <a:pt x="184" y="965"/>
                    <a:pt x="399" y="116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6"/>
            <p:cNvSpPr/>
            <p:nvPr/>
          </p:nvSpPr>
          <p:spPr bwMode="auto">
            <a:xfrm>
              <a:off x="670451" y="2018236"/>
              <a:ext cx="7373938" cy="4848892"/>
            </a:xfrm>
            <a:custGeom>
              <a:avLst/>
              <a:gdLst/>
              <a:ahLst/>
              <a:cxnLst/>
              <a:rect l="0" t="0" r="r" b="b"/>
              <a:pathLst>
                <a:path w="1549" h="1017">
                  <a:moveTo>
                    <a:pt x="1025" y="1016"/>
                  </a:moveTo>
                  <a:cubicBezTo>
                    <a:pt x="1223" y="971"/>
                    <a:pt x="1549" y="857"/>
                    <a:pt x="1443" y="592"/>
                  </a:cubicBezTo>
                  <a:cubicBezTo>
                    <a:pt x="1344" y="344"/>
                    <a:pt x="1041" y="111"/>
                    <a:pt x="782" y="53"/>
                  </a:cubicBezTo>
                  <a:cubicBezTo>
                    <a:pt x="545" y="0"/>
                    <a:pt x="275" y="117"/>
                    <a:pt x="150" y="329"/>
                  </a:cubicBezTo>
                  <a:cubicBezTo>
                    <a:pt x="0" y="584"/>
                    <a:pt x="243" y="911"/>
                    <a:pt x="477" y="101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7"/>
            <p:cNvSpPr/>
            <p:nvPr/>
          </p:nvSpPr>
          <p:spPr bwMode="auto">
            <a:xfrm>
              <a:off x="251351" y="1788400"/>
              <a:ext cx="8035925" cy="5083516"/>
            </a:xfrm>
            <a:custGeom>
              <a:avLst/>
              <a:gdLst/>
              <a:ahLst/>
              <a:cxnLst/>
              <a:rect l="0" t="0" r="r" b="b"/>
              <a:pathLst>
                <a:path w="1688" h="1066">
                  <a:moveTo>
                    <a:pt x="1302" y="1066"/>
                  </a:moveTo>
                  <a:cubicBezTo>
                    <a:pt x="1416" y="1024"/>
                    <a:pt x="1551" y="962"/>
                    <a:pt x="1613" y="850"/>
                  </a:cubicBezTo>
                  <a:cubicBezTo>
                    <a:pt x="1688" y="715"/>
                    <a:pt x="1606" y="575"/>
                    <a:pt x="1517" y="471"/>
                  </a:cubicBezTo>
                  <a:cubicBezTo>
                    <a:pt x="1336" y="258"/>
                    <a:pt x="1084" y="62"/>
                    <a:pt x="798" y="28"/>
                  </a:cubicBezTo>
                  <a:cubicBezTo>
                    <a:pt x="559" y="0"/>
                    <a:pt x="317" y="138"/>
                    <a:pt x="181" y="333"/>
                  </a:cubicBezTo>
                  <a:cubicBezTo>
                    <a:pt x="0" y="592"/>
                    <a:pt x="191" y="907"/>
                    <a:pt x="420" y="10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8"/>
            <p:cNvSpPr/>
            <p:nvPr/>
          </p:nvSpPr>
          <p:spPr bwMode="auto">
            <a:xfrm>
              <a:off x="-1061" y="549842"/>
              <a:ext cx="10334625" cy="6322075"/>
            </a:xfrm>
            <a:custGeom>
              <a:avLst/>
              <a:gdLst/>
              <a:ahLst/>
              <a:cxnLst/>
              <a:rect l="0" t="0" r="r" b="b"/>
              <a:pathLst>
                <a:path w="2171" h="1326">
                  <a:moveTo>
                    <a:pt x="1873" y="1326"/>
                  </a:moveTo>
                  <a:cubicBezTo>
                    <a:pt x="2171" y="1045"/>
                    <a:pt x="1825" y="678"/>
                    <a:pt x="1609" y="473"/>
                  </a:cubicBezTo>
                  <a:cubicBezTo>
                    <a:pt x="1406" y="281"/>
                    <a:pt x="1159" y="116"/>
                    <a:pt x="880" y="63"/>
                  </a:cubicBezTo>
                  <a:cubicBezTo>
                    <a:pt x="545" y="0"/>
                    <a:pt x="214" y="161"/>
                    <a:pt x="0" y="42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9"/>
            <p:cNvSpPr/>
            <p:nvPr/>
          </p:nvSpPr>
          <p:spPr bwMode="auto">
            <a:xfrm>
              <a:off x="3701" y="6186246"/>
              <a:ext cx="504825" cy="681527"/>
            </a:xfrm>
            <a:custGeom>
              <a:avLst/>
              <a:gdLst/>
              <a:ahLst/>
              <a:cxnLst/>
              <a:rect l="0" t="0" r="r" b="b"/>
              <a:pathLst>
                <a:path w="106" h="143">
                  <a:moveTo>
                    <a:pt x="0" y="0"/>
                  </a:moveTo>
                  <a:cubicBezTo>
                    <a:pt x="35" y="54"/>
                    <a:pt x="70" y="101"/>
                    <a:pt x="106" y="143"/>
                  </a:cubicBezTo>
                </a:path>
              </a:pathLst>
            </a:custGeom>
            <a:noFill/>
            <a:ln w="4763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0"/>
            <p:cNvSpPr/>
            <p:nvPr/>
          </p:nvSpPr>
          <p:spPr bwMode="auto">
            <a:xfrm>
              <a:off x="-1061" y="-51881"/>
              <a:ext cx="11091863" cy="6923796"/>
            </a:xfrm>
            <a:custGeom>
              <a:avLst/>
              <a:gdLst/>
              <a:ahLst/>
              <a:cxnLst/>
              <a:rect l="0" t="0" r="r" b="b"/>
              <a:pathLst>
                <a:path w="2330" h="1452">
                  <a:moveTo>
                    <a:pt x="2046" y="1452"/>
                  </a:moveTo>
                  <a:cubicBezTo>
                    <a:pt x="2330" y="1153"/>
                    <a:pt x="2049" y="821"/>
                    <a:pt x="1813" y="601"/>
                  </a:cubicBezTo>
                  <a:cubicBezTo>
                    <a:pt x="1569" y="375"/>
                    <a:pt x="1282" y="179"/>
                    <a:pt x="956" y="97"/>
                  </a:cubicBezTo>
                  <a:cubicBezTo>
                    <a:pt x="572" y="0"/>
                    <a:pt x="292" y="101"/>
                    <a:pt x="0" y="3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1"/>
            <p:cNvSpPr/>
            <p:nvPr/>
          </p:nvSpPr>
          <p:spPr bwMode="auto">
            <a:xfrm>
              <a:off x="5426601" y="5579"/>
              <a:ext cx="5788025" cy="6847184"/>
            </a:xfrm>
            <a:custGeom>
              <a:avLst/>
              <a:gdLst/>
              <a:ahLst/>
              <a:cxnLst/>
              <a:rect l="0" t="0" r="r" b="b"/>
              <a:pathLst>
                <a:path w="1216" h="1436">
                  <a:moveTo>
                    <a:pt x="1094" y="1436"/>
                  </a:moveTo>
                  <a:cubicBezTo>
                    <a:pt x="1216" y="1114"/>
                    <a:pt x="904" y="770"/>
                    <a:pt x="709" y="551"/>
                  </a:cubicBezTo>
                  <a:cubicBezTo>
                    <a:pt x="509" y="327"/>
                    <a:pt x="274" y="127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2"/>
            <p:cNvSpPr/>
            <p:nvPr/>
          </p:nvSpPr>
          <p:spPr bwMode="auto">
            <a:xfrm>
              <a:off x="-1061" y="5579"/>
              <a:ext cx="1057275" cy="614491"/>
            </a:xfrm>
            <a:custGeom>
              <a:avLst/>
              <a:gdLst/>
              <a:ahLst/>
              <a:cxnLst/>
              <a:rect l="0" t="0" r="r" b="b"/>
              <a:pathLst>
                <a:path w="222" h="129">
                  <a:moveTo>
                    <a:pt x="222" y="0"/>
                  </a:moveTo>
                  <a:cubicBezTo>
                    <a:pt x="152" y="35"/>
                    <a:pt x="76" y="78"/>
                    <a:pt x="0" y="12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3"/>
            <p:cNvSpPr/>
            <p:nvPr/>
          </p:nvSpPr>
          <p:spPr bwMode="auto">
            <a:xfrm>
              <a:off x="5821889" y="5579"/>
              <a:ext cx="5588000" cy="6866337"/>
            </a:xfrm>
            <a:custGeom>
              <a:avLst/>
              <a:gdLst/>
              <a:ahLst/>
              <a:cxnLst/>
              <a:rect l="0" t="0" r="r" b="b"/>
              <a:pathLst>
                <a:path w="1174" h="1440">
                  <a:moveTo>
                    <a:pt x="1067" y="1440"/>
                  </a:moveTo>
                  <a:cubicBezTo>
                    <a:pt x="1174" y="1124"/>
                    <a:pt x="887" y="797"/>
                    <a:pt x="698" y="577"/>
                  </a:cubicBezTo>
                  <a:cubicBezTo>
                    <a:pt x="500" y="348"/>
                    <a:pt x="270" y="14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4"/>
            <p:cNvSpPr/>
            <p:nvPr/>
          </p:nvSpPr>
          <p:spPr bwMode="auto">
            <a:xfrm>
              <a:off x="3701" y="790"/>
              <a:ext cx="595313" cy="352734"/>
            </a:xfrm>
            <a:custGeom>
              <a:avLst/>
              <a:gdLst/>
              <a:ahLst/>
              <a:cxnLst/>
              <a:rect l="0" t="0" r="r" b="b"/>
              <a:pathLst>
                <a:path w="125" h="74">
                  <a:moveTo>
                    <a:pt x="125" y="0"/>
                  </a:moveTo>
                  <a:cubicBezTo>
                    <a:pt x="85" y="22"/>
                    <a:pt x="43" y="47"/>
                    <a:pt x="0" y="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15"/>
            <p:cNvSpPr/>
            <p:nvPr/>
          </p:nvSpPr>
          <p:spPr bwMode="auto">
            <a:xfrm>
              <a:off x="6012389" y="5579"/>
              <a:ext cx="5497513" cy="6866337"/>
            </a:xfrm>
            <a:custGeom>
              <a:avLst/>
              <a:gdLst/>
              <a:ahLst/>
              <a:cxnLst/>
              <a:rect l="0" t="0" r="r" b="b"/>
              <a:pathLst>
                <a:path w="1155" h="1440">
                  <a:moveTo>
                    <a:pt x="1056" y="1440"/>
                  </a:moveTo>
                  <a:cubicBezTo>
                    <a:pt x="1155" y="1123"/>
                    <a:pt x="875" y="801"/>
                    <a:pt x="686" y="580"/>
                  </a:cubicBezTo>
                  <a:cubicBezTo>
                    <a:pt x="491" y="352"/>
                    <a:pt x="264" y="145"/>
                    <a:pt x="0" y="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16"/>
            <p:cNvSpPr/>
            <p:nvPr/>
          </p:nvSpPr>
          <p:spPr bwMode="auto">
            <a:xfrm>
              <a:off x="-1061" y="5579"/>
              <a:ext cx="357188" cy="213875"/>
            </a:xfrm>
            <a:custGeom>
              <a:avLst/>
              <a:gdLst/>
              <a:ahLst/>
              <a:cxnLst/>
              <a:rect l="0" t="0" r="r" b="b"/>
              <a:pathLst>
                <a:path w="75" h="45">
                  <a:moveTo>
                    <a:pt x="75" y="0"/>
                  </a:moveTo>
                  <a:cubicBezTo>
                    <a:pt x="50" y="14"/>
                    <a:pt x="25" y="29"/>
                    <a:pt x="0" y="45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17"/>
            <p:cNvSpPr/>
            <p:nvPr/>
          </p:nvSpPr>
          <p:spPr bwMode="auto">
            <a:xfrm>
              <a:off x="6210826" y="790"/>
              <a:ext cx="5522913" cy="6871126"/>
            </a:xfrm>
            <a:custGeom>
              <a:avLst/>
              <a:gdLst/>
              <a:ahLst/>
              <a:cxnLst/>
              <a:rect l="0" t="0" r="r" b="b"/>
              <a:pathLst>
                <a:path w="1160" h="1441">
                  <a:moveTo>
                    <a:pt x="1053" y="1441"/>
                  </a:moveTo>
                  <a:cubicBezTo>
                    <a:pt x="1160" y="1129"/>
                    <a:pt x="892" y="817"/>
                    <a:pt x="705" y="599"/>
                  </a:cubicBezTo>
                  <a:cubicBezTo>
                    <a:pt x="503" y="365"/>
                    <a:pt x="270" y="152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18"/>
            <p:cNvSpPr/>
            <p:nvPr/>
          </p:nvSpPr>
          <p:spPr bwMode="auto">
            <a:xfrm>
              <a:off x="6463239" y="5579"/>
              <a:ext cx="5413375" cy="6866337"/>
            </a:xfrm>
            <a:custGeom>
              <a:avLst/>
              <a:gdLst/>
              <a:ahLst/>
              <a:cxnLst/>
              <a:rect l="0" t="0" r="r" b="b"/>
              <a:pathLst>
                <a:path w="1137" h="1440">
                  <a:moveTo>
                    <a:pt x="1040" y="1440"/>
                  </a:moveTo>
                  <a:cubicBezTo>
                    <a:pt x="1137" y="1131"/>
                    <a:pt x="883" y="828"/>
                    <a:pt x="698" y="611"/>
                  </a:cubicBezTo>
                  <a:cubicBezTo>
                    <a:pt x="498" y="375"/>
                    <a:pt x="268" y="15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19"/>
            <p:cNvSpPr/>
            <p:nvPr/>
          </p:nvSpPr>
          <p:spPr bwMode="auto">
            <a:xfrm>
              <a:off x="6877576" y="5579"/>
              <a:ext cx="5037138" cy="6861550"/>
            </a:xfrm>
            <a:custGeom>
              <a:avLst/>
              <a:gdLst/>
              <a:ahLst/>
              <a:cxnLst/>
              <a:rect l="0" t="0" r="r" b="b"/>
              <a:pathLst>
                <a:path w="1058" h="1439">
                  <a:moveTo>
                    <a:pt x="1011" y="1439"/>
                  </a:moveTo>
                  <a:cubicBezTo>
                    <a:pt x="1058" y="1131"/>
                    <a:pt x="825" y="841"/>
                    <a:pt x="648" y="617"/>
                  </a:cubicBezTo>
                  <a:cubicBezTo>
                    <a:pt x="462" y="383"/>
                    <a:pt x="248" y="1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0"/>
            <p:cNvSpPr/>
            <p:nvPr/>
          </p:nvSpPr>
          <p:spPr bwMode="auto">
            <a:xfrm>
              <a:off x="8768289" y="5579"/>
              <a:ext cx="3417888" cy="2742066"/>
            </a:xfrm>
            <a:custGeom>
              <a:avLst/>
              <a:gdLst/>
              <a:ahLst/>
              <a:cxnLst/>
              <a:rect l="0" t="0" r="r" b="b"/>
              <a:pathLst>
                <a:path w="718" h="575">
                  <a:moveTo>
                    <a:pt x="718" y="575"/>
                  </a:moveTo>
                  <a:cubicBezTo>
                    <a:pt x="500" y="360"/>
                    <a:pt x="260" y="163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7" name="Freeform 21"/>
            <p:cNvSpPr/>
            <p:nvPr/>
          </p:nvSpPr>
          <p:spPr bwMode="auto">
            <a:xfrm>
              <a:off x="9235014" y="10367"/>
              <a:ext cx="2951163" cy="2555325"/>
            </a:xfrm>
            <a:custGeom>
              <a:avLst/>
              <a:gdLst/>
              <a:ahLst/>
              <a:cxnLst/>
              <a:rect l="0" t="0" r="r" b="b"/>
              <a:pathLst>
                <a:path w="620" h="536">
                  <a:moveTo>
                    <a:pt x="620" y="536"/>
                  </a:moveTo>
                  <a:cubicBezTo>
                    <a:pt x="404" y="314"/>
                    <a:pt x="196" y="13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8" name="Freeform 22"/>
            <p:cNvSpPr/>
            <p:nvPr/>
          </p:nvSpPr>
          <p:spPr bwMode="auto">
            <a:xfrm>
              <a:off x="10020826" y="5579"/>
              <a:ext cx="2165350" cy="1358265"/>
            </a:xfrm>
            <a:custGeom>
              <a:avLst/>
              <a:gdLst/>
              <a:ahLst/>
              <a:cxnLst/>
              <a:rect l="0" t="0" r="r" b="b"/>
              <a:pathLst>
                <a:path w="455" h="285">
                  <a:moveTo>
                    <a:pt x="0" y="0"/>
                  </a:moveTo>
                  <a:cubicBezTo>
                    <a:pt x="153" y="85"/>
                    <a:pt x="308" y="180"/>
                    <a:pt x="455" y="28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9" name="Freeform 23"/>
            <p:cNvSpPr/>
            <p:nvPr/>
          </p:nvSpPr>
          <p:spPr bwMode="auto">
            <a:xfrm>
              <a:off x="11290826" y="5579"/>
              <a:ext cx="895350" cy="534687"/>
            </a:xfrm>
            <a:custGeom>
              <a:avLst/>
              <a:gdLst/>
              <a:ahLst/>
              <a:cxnLst/>
              <a:rect l="0" t="0" r="r" b="b"/>
              <a:pathLst>
                <a:path w="188" h="112">
                  <a:moveTo>
                    <a:pt x="0" y="0"/>
                  </a:moveTo>
                  <a:cubicBezTo>
                    <a:pt x="63" y="36"/>
                    <a:pt x="126" y="73"/>
                    <a:pt x="188" y="112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76" name="Group 75"/>
          <p:cNvGrpSpPr/>
          <p:nvPr/>
        </p:nvGrpSpPr>
        <p:grpSpPr>
          <a:xfrm>
            <a:off x="805336" y="1698331"/>
            <a:ext cx="5941540" cy="3470421"/>
            <a:chOff x="805336" y="1698331"/>
            <a:chExt cx="5941540" cy="3470421"/>
          </a:xfrm>
        </p:grpSpPr>
        <p:sp>
          <p:nvSpPr>
            <p:cNvPr id="77" name="Rectangle 76"/>
            <p:cNvSpPr/>
            <p:nvPr/>
          </p:nvSpPr>
          <p:spPr>
            <a:xfrm>
              <a:off x="805336" y="1698331"/>
              <a:ext cx="5941540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78" name="Isosceles Triangle 9"/>
            <p:cNvSpPr/>
            <p:nvPr/>
          </p:nvSpPr>
          <p:spPr>
            <a:xfrm rot="10800000">
              <a:off x="3618113" y="4896349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79" name="Rectangle 78"/>
            <p:cNvSpPr/>
            <p:nvPr/>
          </p:nvSpPr>
          <p:spPr>
            <a:xfrm>
              <a:off x="805336" y="2274403"/>
              <a:ext cx="5941540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43510" y="0"/>
            <a:ext cx="4648490" cy="6858000"/>
          </a:xfrm>
          <a:solidFill>
            <a:schemeClr val="bg1">
              <a:lumMod val="65000"/>
              <a:lumOff val="3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5443" y="2360255"/>
            <a:ext cx="5776646" cy="1178032"/>
          </a:xfrm>
        </p:spPr>
        <p:txBody>
          <a:bodyPr bIns="0" anchor="b">
            <a:normAutofit/>
          </a:bodyPr>
          <a:lstStyle>
            <a:lvl1pPr>
              <a:defRPr sz="3600">
                <a:solidFill>
                  <a:srgbClr val="FFFEFF"/>
                </a:solidFill>
              </a:defRPr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85443" y="3545012"/>
            <a:ext cx="5776646" cy="1274198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rgbClr val="FFFE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042B0DB6-F5C7-45FB-8CF3-31B45F9C2DAC}" type="datetimeFigureOut">
              <a:rPr lang="en-US" smtClean="0"/>
              <a:t>9/25/2023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5942203" cy="32004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828377" y="320040"/>
            <a:ext cx="914400" cy="320040"/>
          </a:xfrm>
        </p:spPr>
        <p:txBody>
          <a:bodyPr/>
          <a:lstStyle/>
          <a:p>
            <a:fld id="{8A7A6979-0714-4377-B894-6BE4C2D6E20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11393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91161" y="2358391"/>
            <a:ext cx="3498667" cy="2456485"/>
          </a:xfrm>
          <a:prstGeom prst="rect">
            <a:avLst/>
          </a:prstGeom>
        </p:spPr>
        <p:txBody>
          <a:bodyPr vert="horz" lIns="228600" tIns="228600" rIns="228600" bIns="228600" rtlCol="0" anchor="ctr">
            <a:normAutofit/>
          </a:bodyPr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34982" y="794719"/>
            <a:ext cx="5950036" cy="525709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04672" y="320040"/>
            <a:ext cx="3657600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60EA64-D806-43AC-9DF2-F8C432F32B4C}" type="datetimeFigureOut">
              <a:rPr lang="en-US" smtClean="0"/>
              <a:t>9/25/2023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04672" y="6227064"/>
            <a:ext cx="10588752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469880" y="320040"/>
            <a:ext cx="914400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7A6979-0714-4377-B894-6BE4C2D6E20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12866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hf sldNum="0" hdr="0" ftr="0" dt="0"/>
  <p:txStyles>
    <p:titleStyle>
      <a:lvl1pPr algn="ctr" defTabSz="914400" rtl="0" eaLnBrk="1" latinLnBrk="0" hangingPunct="1">
        <a:lnSpc>
          <a:spcPct val="85000"/>
        </a:lnSpc>
        <a:spcBef>
          <a:spcPct val="0"/>
        </a:spcBef>
        <a:buNone/>
        <a:defRPr sz="4000" b="0" i="0" kern="1200" cap="none" spc="-15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4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v.pl/attachment/7b8dde02-7e89-4553-a812-978b110ab844" TargetMode="Externa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np.ms.gov.pl/zapisy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np.ms.gov.pl/zapisy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8" name="Rectangle 37">
            <a:extLst>
              <a:ext uri="{FF2B5EF4-FFF2-40B4-BE49-F238E27FC236}">
                <a16:creationId xmlns:a16="http://schemas.microsoft.com/office/drawing/2014/main" id="{6BDBA639-2A71-4A60-A71A-FF1836F546C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40" name="Group 39">
            <a:extLst>
              <a:ext uri="{FF2B5EF4-FFF2-40B4-BE49-F238E27FC236}">
                <a16:creationId xmlns:a16="http://schemas.microsoft.com/office/drawing/2014/main" id="{5E208A8B-5EBD-4532-BE72-26414FA7CFF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329674" y="-59376"/>
            <a:ext cx="12515851" cy="6923798"/>
            <a:chOff x="-329674" y="-51881"/>
            <a:chExt cx="12515851" cy="6923798"/>
          </a:xfrm>
        </p:grpSpPr>
        <p:sp>
          <p:nvSpPr>
            <p:cNvPr id="41" name="Freeform 5">
              <a:extLst>
                <a:ext uri="{FF2B5EF4-FFF2-40B4-BE49-F238E27FC236}">
                  <a16:creationId xmlns:a16="http://schemas.microsoft.com/office/drawing/2014/main" id="{15D09196-B338-4AB5-A71B-CFD5FFCA62B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329674" y="1298404"/>
              <a:ext cx="9702800" cy="5573512"/>
            </a:xfrm>
            <a:custGeom>
              <a:avLst/>
              <a:gdLst/>
              <a:ahLst/>
              <a:cxnLst/>
              <a:rect l="0" t="0" r="r" b="b"/>
              <a:pathLst>
                <a:path w="2038" h="1169">
                  <a:moveTo>
                    <a:pt x="1752" y="1169"/>
                  </a:moveTo>
                  <a:cubicBezTo>
                    <a:pt x="2038" y="928"/>
                    <a:pt x="1673" y="513"/>
                    <a:pt x="1487" y="334"/>
                  </a:cubicBezTo>
                  <a:cubicBezTo>
                    <a:pt x="1316" y="170"/>
                    <a:pt x="1099" y="43"/>
                    <a:pt x="860" y="22"/>
                  </a:cubicBezTo>
                  <a:cubicBezTo>
                    <a:pt x="621" y="0"/>
                    <a:pt x="341" y="128"/>
                    <a:pt x="199" y="318"/>
                  </a:cubicBezTo>
                  <a:cubicBezTo>
                    <a:pt x="0" y="586"/>
                    <a:pt x="184" y="965"/>
                    <a:pt x="399" y="116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pl-PL"/>
            </a:p>
          </p:txBody>
        </p:sp>
        <p:sp>
          <p:nvSpPr>
            <p:cNvPr id="86" name="Freeform 6">
              <a:extLst>
                <a:ext uri="{FF2B5EF4-FFF2-40B4-BE49-F238E27FC236}">
                  <a16:creationId xmlns:a16="http://schemas.microsoft.com/office/drawing/2014/main" id="{F50B4463-128A-4677-A285-C017E6C543E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70451" y="2018236"/>
              <a:ext cx="7373938" cy="4848892"/>
            </a:xfrm>
            <a:custGeom>
              <a:avLst/>
              <a:gdLst/>
              <a:ahLst/>
              <a:cxnLst/>
              <a:rect l="0" t="0" r="r" b="b"/>
              <a:pathLst>
                <a:path w="1549" h="1017">
                  <a:moveTo>
                    <a:pt x="1025" y="1016"/>
                  </a:moveTo>
                  <a:cubicBezTo>
                    <a:pt x="1223" y="971"/>
                    <a:pt x="1549" y="857"/>
                    <a:pt x="1443" y="592"/>
                  </a:cubicBezTo>
                  <a:cubicBezTo>
                    <a:pt x="1344" y="344"/>
                    <a:pt x="1041" y="111"/>
                    <a:pt x="782" y="53"/>
                  </a:cubicBezTo>
                  <a:cubicBezTo>
                    <a:pt x="545" y="0"/>
                    <a:pt x="275" y="117"/>
                    <a:pt x="150" y="329"/>
                  </a:cubicBezTo>
                  <a:cubicBezTo>
                    <a:pt x="0" y="584"/>
                    <a:pt x="243" y="911"/>
                    <a:pt x="477" y="101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pl-PL"/>
            </a:p>
          </p:txBody>
        </p:sp>
        <p:sp>
          <p:nvSpPr>
            <p:cNvPr id="43" name="Freeform 7">
              <a:extLst>
                <a:ext uri="{FF2B5EF4-FFF2-40B4-BE49-F238E27FC236}">
                  <a16:creationId xmlns:a16="http://schemas.microsoft.com/office/drawing/2014/main" id="{1D9B95CD-F023-4DFA-9678-1E02713F74B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1351" y="1788400"/>
              <a:ext cx="8035925" cy="5083516"/>
            </a:xfrm>
            <a:custGeom>
              <a:avLst/>
              <a:gdLst/>
              <a:ahLst/>
              <a:cxnLst/>
              <a:rect l="0" t="0" r="r" b="b"/>
              <a:pathLst>
                <a:path w="1688" h="1066">
                  <a:moveTo>
                    <a:pt x="1302" y="1066"/>
                  </a:moveTo>
                  <a:cubicBezTo>
                    <a:pt x="1416" y="1024"/>
                    <a:pt x="1551" y="962"/>
                    <a:pt x="1613" y="850"/>
                  </a:cubicBezTo>
                  <a:cubicBezTo>
                    <a:pt x="1688" y="715"/>
                    <a:pt x="1606" y="575"/>
                    <a:pt x="1517" y="471"/>
                  </a:cubicBezTo>
                  <a:cubicBezTo>
                    <a:pt x="1336" y="258"/>
                    <a:pt x="1084" y="62"/>
                    <a:pt x="798" y="28"/>
                  </a:cubicBezTo>
                  <a:cubicBezTo>
                    <a:pt x="559" y="0"/>
                    <a:pt x="317" y="138"/>
                    <a:pt x="181" y="333"/>
                  </a:cubicBezTo>
                  <a:cubicBezTo>
                    <a:pt x="0" y="592"/>
                    <a:pt x="191" y="907"/>
                    <a:pt x="420" y="10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pl-PL"/>
            </a:p>
          </p:txBody>
        </p:sp>
        <p:sp>
          <p:nvSpPr>
            <p:cNvPr id="44" name="Freeform 8">
              <a:extLst>
                <a:ext uri="{FF2B5EF4-FFF2-40B4-BE49-F238E27FC236}">
                  <a16:creationId xmlns:a16="http://schemas.microsoft.com/office/drawing/2014/main" id="{1DDF47A8-BE7B-43F3-A500-F5A4656D83B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549842"/>
              <a:ext cx="10334625" cy="6322075"/>
            </a:xfrm>
            <a:custGeom>
              <a:avLst/>
              <a:gdLst/>
              <a:ahLst/>
              <a:cxnLst/>
              <a:rect l="0" t="0" r="r" b="b"/>
              <a:pathLst>
                <a:path w="2171" h="1326">
                  <a:moveTo>
                    <a:pt x="1873" y="1326"/>
                  </a:moveTo>
                  <a:cubicBezTo>
                    <a:pt x="2171" y="1045"/>
                    <a:pt x="1825" y="678"/>
                    <a:pt x="1609" y="473"/>
                  </a:cubicBezTo>
                  <a:cubicBezTo>
                    <a:pt x="1406" y="281"/>
                    <a:pt x="1159" y="116"/>
                    <a:pt x="880" y="63"/>
                  </a:cubicBezTo>
                  <a:cubicBezTo>
                    <a:pt x="545" y="0"/>
                    <a:pt x="214" y="161"/>
                    <a:pt x="0" y="42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pl-PL"/>
            </a:p>
          </p:txBody>
        </p:sp>
        <p:sp>
          <p:nvSpPr>
            <p:cNvPr id="45" name="Freeform 9">
              <a:extLst>
                <a:ext uri="{FF2B5EF4-FFF2-40B4-BE49-F238E27FC236}">
                  <a16:creationId xmlns:a16="http://schemas.microsoft.com/office/drawing/2014/main" id="{2DD394DE-76FB-42F8-85F2-FD436F42326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701" y="6186246"/>
              <a:ext cx="504825" cy="681527"/>
            </a:xfrm>
            <a:custGeom>
              <a:avLst/>
              <a:gdLst/>
              <a:ahLst/>
              <a:cxnLst/>
              <a:rect l="0" t="0" r="r" b="b"/>
              <a:pathLst>
                <a:path w="106" h="143">
                  <a:moveTo>
                    <a:pt x="0" y="0"/>
                  </a:moveTo>
                  <a:cubicBezTo>
                    <a:pt x="35" y="54"/>
                    <a:pt x="70" y="101"/>
                    <a:pt x="106" y="143"/>
                  </a:cubicBezTo>
                </a:path>
              </a:pathLst>
            </a:custGeom>
            <a:noFill/>
            <a:ln w="4763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pl-PL"/>
            </a:p>
          </p:txBody>
        </p:sp>
        <p:sp>
          <p:nvSpPr>
            <p:cNvPr id="46" name="Freeform 10">
              <a:extLst>
                <a:ext uri="{FF2B5EF4-FFF2-40B4-BE49-F238E27FC236}">
                  <a16:creationId xmlns:a16="http://schemas.microsoft.com/office/drawing/2014/main" id="{B95F2EFB-87E6-4400-AAF3-7EB8B4F1561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-51881"/>
              <a:ext cx="11091863" cy="6923796"/>
            </a:xfrm>
            <a:custGeom>
              <a:avLst/>
              <a:gdLst/>
              <a:ahLst/>
              <a:cxnLst/>
              <a:rect l="0" t="0" r="r" b="b"/>
              <a:pathLst>
                <a:path w="2330" h="1452">
                  <a:moveTo>
                    <a:pt x="2046" y="1452"/>
                  </a:moveTo>
                  <a:cubicBezTo>
                    <a:pt x="2330" y="1153"/>
                    <a:pt x="2049" y="821"/>
                    <a:pt x="1813" y="601"/>
                  </a:cubicBezTo>
                  <a:cubicBezTo>
                    <a:pt x="1569" y="375"/>
                    <a:pt x="1282" y="179"/>
                    <a:pt x="956" y="97"/>
                  </a:cubicBezTo>
                  <a:cubicBezTo>
                    <a:pt x="572" y="0"/>
                    <a:pt x="292" y="101"/>
                    <a:pt x="0" y="3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pl-PL"/>
            </a:p>
          </p:txBody>
        </p:sp>
        <p:sp>
          <p:nvSpPr>
            <p:cNvPr id="47" name="Freeform 11">
              <a:extLst>
                <a:ext uri="{FF2B5EF4-FFF2-40B4-BE49-F238E27FC236}">
                  <a16:creationId xmlns:a16="http://schemas.microsoft.com/office/drawing/2014/main" id="{1D463476-2BC7-418C-9D6F-51444B11A72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426601" y="5579"/>
              <a:ext cx="5788025" cy="6847184"/>
            </a:xfrm>
            <a:custGeom>
              <a:avLst/>
              <a:gdLst/>
              <a:ahLst/>
              <a:cxnLst/>
              <a:rect l="0" t="0" r="r" b="b"/>
              <a:pathLst>
                <a:path w="1216" h="1436">
                  <a:moveTo>
                    <a:pt x="1094" y="1436"/>
                  </a:moveTo>
                  <a:cubicBezTo>
                    <a:pt x="1216" y="1114"/>
                    <a:pt x="904" y="770"/>
                    <a:pt x="709" y="551"/>
                  </a:cubicBezTo>
                  <a:cubicBezTo>
                    <a:pt x="509" y="327"/>
                    <a:pt x="274" y="127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pl-PL"/>
            </a:p>
          </p:txBody>
        </p:sp>
        <p:sp>
          <p:nvSpPr>
            <p:cNvPr id="48" name="Freeform 12">
              <a:extLst>
                <a:ext uri="{FF2B5EF4-FFF2-40B4-BE49-F238E27FC236}">
                  <a16:creationId xmlns:a16="http://schemas.microsoft.com/office/drawing/2014/main" id="{24011122-2495-478A-81BF-ABBDEA1DA80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5579"/>
              <a:ext cx="1057275" cy="614491"/>
            </a:xfrm>
            <a:custGeom>
              <a:avLst/>
              <a:gdLst/>
              <a:ahLst/>
              <a:cxnLst/>
              <a:rect l="0" t="0" r="r" b="b"/>
              <a:pathLst>
                <a:path w="222" h="129">
                  <a:moveTo>
                    <a:pt x="222" y="0"/>
                  </a:moveTo>
                  <a:cubicBezTo>
                    <a:pt x="152" y="35"/>
                    <a:pt x="76" y="78"/>
                    <a:pt x="0" y="12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pl-PL"/>
            </a:p>
          </p:txBody>
        </p:sp>
        <p:sp>
          <p:nvSpPr>
            <p:cNvPr id="49" name="Freeform 13">
              <a:extLst>
                <a:ext uri="{FF2B5EF4-FFF2-40B4-BE49-F238E27FC236}">
                  <a16:creationId xmlns:a16="http://schemas.microsoft.com/office/drawing/2014/main" id="{C79E87C5-E5B3-476B-B539-FC9CF4A33B7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821889" y="5579"/>
              <a:ext cx="5588000" cy="6866337"/>
            </a:xfrm>
            <a:custGeom>
              <a:avLst/>
              <a:gdLst/>
              <a:ahLst/>
              <a:cxnLst/>
              <a:rect l="0" t="0" r="r" b="b"/>
              <a:pathLst>
                <a:path w="1174" h="1440">
                  <a:moveTo>
                    <a:pt x="1067" y="1440"/>
                  </a:moveTo>
                  <a:cubicBezTo>
                    <a:pt x="1174" y="1124"/>
                    <a:pt x="887" y="797"/>
                    <a:pt x="698" y="577"/>
                  </a:cubicBezTo>
                  <a:cubicBezTo>
                    <a:pt x="500" y="348"/>
                    <a:pt x="270" y="14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pl-PL"/>
            </a:p>
          </p:txBody>
        </p:sp>
        <p:sp>
          <p:nvSpPr>
            <p:cNvPr id="50" name="Freeform 14">
              <a:extLst>
                <a:ext uri="{FF2B5EF4-FFF2-40B4-BE49-F238E27FC236}">
                  <a16:creationId xmlns:a16="http://schemas.microsoft.com/office/drawing/2014/main" id="{956029CA-2B38-434D-9044-5FF3A1ECD17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701" y="790"/>
              <a:ext cx="595313" cy="352734"/>
            </a:xfrm>
            <a:custGeom>
              <a:avLst/>
              <a:gdLst/>
              <a:ahLst/>
              <a:cxnLst/>
              <a:rect l="0" t="0" r="r" b="b"/>
              <a:pathLst>
                <a:path w="125" h="74">
                  <a:moveTo>
                    <a:pt x="125" y="0"/>
                  </a:moveTo>
                  <a:cubicBezTo>
                    <a:pt x="85" y="22"/>
                    <a:pt x="43" y="47"/>
                    <a:pt x="0" y="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pl-PL"/>
            </a:p>
          </p:txBody>
        </p:sp>
        <p:sp>
          <p:nvSpPr>
            <p:cNvPr id="51" name="Freeform 15">
              <a:extLst>
                <a:ext uri="{FF2B5EF4-FFF2-40B4-BE49-F238E27FC236}">
                  <a16:creationId xmlns:a16="http://schemas.microsoft.com/office/drawing/2014/main" id="{9514CFB6-E8DB-43DC-B1CD-9CC2D4B2764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012389" y="5579"/>
              <a:ext cx="5497513" cy="6866337"/>
            </a:xfrm>
            <a:custGeom>
              <a:avLst/>
              <a:gdLst/>
              <a:ahLst/>
              <a:cxnLst/>
              <a:rect l="0" t="0" r="r" b="b"/>
              <a:pathLst>
                <a:path w="1155" h="1440">
                  <a:moveTo>
                    <a:pt x="1056" y="1440"/>
                  </a:moveTo>
                  <a:cubicBezTo>
                    <a:pt x="1155" y="1123"/>
                    <a:pt x="875" y="801"/>
                    <a:pt x="686" y="580"/>
                  </a:cubicBezTo>
                  <a:cubicBezTo>
                    <a:pt x="491" y="352"/>
                    <a:pt x="264" y="145"/>
                    <a:pt x="0" y="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pl-PL"/>
            </a:p>
          </p:txBody>
        </p:sp>
        <p:sp>
          <p:nvSpPr>
            <p:cNvPr id="52" name="Freeform 16">
              <a:extLst>
                <a:ext uri="{FF2B5EF4-FFF2-40B4-BE49-F238E27FC236}">
                  <a16:creationId xmlns:a16="http://schemas.microsoft.com/office/drawing/2014/main" id="{BD8C1FC8-E550-45BE-9F30-822BAB3781E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5579"/>
              <a:ext cx="357188" cy="213875"/>
            </a:xfrm>
            <a:custGeom>
              <a:avLst/>
              <a:gdLst/>
              <a:ahLst/>
              <a:cxnLst/>
              <a:rect l="0" t="0" r="r" b="b"/>
              <a:pathLst>
                <a:path w="75" h="45">
                  <a:moveTo>
                    <a:pt x="75" y="0"/>
                  </a:moveTo>
                  <a:cubicBezTo>
                    <a:pt x="50" y="14"/>
                    <a:pt x="25" y="29"/>
                    <a:pt x="0" y="45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pl-PL"/>
            </a:p>
          </p:txBody>
        </p:sp>
        <p:sp>
          <p:nvSpPr>
            <p:cNvPr id="53" name="Freeform 17">
              <a:extLst>
                <a:ext uri="{FF2B5EF4-FFF2-40B4-BE49-F238E27FC236}">
                  <a16:creationId xmlns:a16="http://schemas.microsoft.com/office/drawing/2014/main" id="{D1646B5D-A7B7-41EC-9591-0E0C0F4F949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210826" y="790"/>
              <a:ext cx="5522913" cy="6871126"/>
            </a:xfrm>
            <a:custGeom>
              <a:avLst/>
              <a:gdLst/>
              <a:ahLst/>
              <a:cxnLst/>
              <a:rect l="0" t="0" r="r" b="b"/>
              <a:pathLst>
                <a:path w="1160" h="1441">
                  <a:moveTo>
                    <a:pt x="1053" y="1441"/>
                  </a:moveTo>
                  <a:cubicBezTo>
                    <a:pt x="1160" y="1129"/>
                    <a:pt x="892" y="817"/>
                    <a:pt x="705" y="599"/>
                  </a:cubicBezTo>
                  <a:cubicBezTo>
                    <a:pt x="503" y="365"/>
                    <a:pt x="270" y="152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pl-PL"/>
            </a:p>
          </p:txBody>
        </p:sp>
        <p:sp>
          <p:nvSpPr>
            <p:cNvPr id="54" name="Freeform 18">
              <a:extLst>
                <a:ext uri="{FF2B5EF4-FFF2-40B4-BE49-F238E27FC236}">
                  <a16:creationId xmlns:a16="http://schemas.microsoft.com/office/drawing/2014/main" id="{E2118E93-481E-4843-987E-378187AA37E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63239" y="5579"/>
              <a:ext cx="5413375" cy="6866337"/>
            </a:xfrm>
            <a:custGeom>
              <a:avLst/>
              <a:gdLst/>
              <a:ahLst/>
              <a:cxnLst/>
              <a:rect l="0" t="0" r="r" b="b"/>
              <a:pathLst>
                <a:path w="1137" h="1440">
                  <a:moveTo>
                    <a:pt x="1040" y="1440"/>
                  </a:moveTo>
                  <a:cubicBezTo>
                    <a:pt x="1137" y="1131"/>
                    <a:pt x="883" y="828"/>
                    <a:pt x="698" y="611"/>
                  </a:cubicBezTo>
                  <a:cubicBezTo>
                    <a:pt x="498" y="375"/>
                    <a:pt x="268" y="15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pl-PL"/>
            </a:p>
          </p:txBody>
        </p:sp>
        <p:sp>
          <p:nvSpPr>
            <p:cNvPr id="55" name="Freeform 19">
              <a:extLst>
                <a:ext uri="{FF2B5EF4-FFF2-40B4-BE49-F238E27FC236}">
                  <a16:creationId xmlns:a16="http://schemas.microsoft.com/office/drawing/2014/main" id="{77038464-F4E2-47EC-A87F-18469191E3A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877576" y="5579"/>
              <a:ext cx="5037138" cy="6861550"/>
            </a:xfrm>
            <a:custGeom>
              <a:avLst/>
              <a:gdLst/>
              <a:ahLst/>
              <a:cxnLst/>
              <a:rect l="0" t="0" r="r" b="b"/>
              <a:pathLst>
                <a:path w="1058" h="1439">
                  <a:moveTo>
                    <a:pt x="1011" y="1439"/>
                  </a:moveTo>
                  <a:cubicBezTo>
                    <a:pt x="1058" y="1131"/>
                    <a:pt x="825" y="841"/>
                    <a:pt x="648" y="617"/>
                  </a:cubicBezTo>
                  <a:cubicBezTo>
                    <a:pt x="462" y="383"/>
                    <a:pt x="248" y="1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pl-PL"/>
            </a:p>
          </p:txBody>
        </p:sp>
        <p:sp>
          <p:nvSpPr>
            <p:cNvPr id="56" name="Freeform 20">
              <a:extLst>
                <a:ext uri="{FF2B5EF4-FFF2-40B4-BE49-F238E27FC236}">
                  <a16:creationId xmlns:a16="http://schemas.microsoft.com/office/drawing/2014/main" id="{FB3BBEB1-E146-408F-95B7-EE2F269DE19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768289" y="5579"/>
              <a:ext cx="3417888" cy="2742066"/>
            </a:xfrm>
            <a:custGeom>
              <a:avLst/>
              <a:gdLst/>
              <a:ahLst/>
              <a:cxnLst/>
              <a:rect l="0" t="0" r="r" b="b"/>
              <a:pathLst>
                <a:path w="718" h="575">
                  <a:moveTo>
                    <a:pt x="718" y="575"/>
                  </a:moveTo>
                  <a:cubicBezTo>
                    <a:pt x="500" y="360"/>
                    <a:pt x="260" y="163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pl-PL"/>
            </a:p>
          </p:txBody>
        </p:sp>
        <p:sp>
          <p:nvSpPr>
            <p:cNvPr id="57" name="Freeform 21">
              <a:extLst>
                <a:ext uri="{FF2B5EF4-FFF2-40B4-BE49-F238E27FC236}">
                  <a16:creationId xmlns:a16="http://schemas.microsoft.com/office/drawing/2014/main" id="{C765B285-56EC-47FC-B116-274EBBD61AD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235014" y="10367"/>
              <a:ext cx="2951163" cy="2555325"/>
            </a:xfrm>
            <a:custGeom>
              <a:avLst/>
              <a:gdLst/>
              <a:ahLst/>
              <a:cxnLst/>
              <a:rect l="0" t="0" r="r" b="b"/>
              <a:pathLst>
                <a:path w="620" h="536">
                  <a:moveTo>
                    <a:pt x="620" y="536"/>
                  </a:moveTo>
                  <a:cubicBezTo>
                    <a:pt x="404" y="314"/>
                    <a:pt x="196" y="13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pl-PL"/>
            </a:p>
          </p:txBody>
        </p:sp>
        <p:sp>
          <p:nvSpPr>
            <p:cNvPr id="58" name="Freeform 22">
              <a:extLst>
                <a:ext uri="{FF2B5EF4-FFF2-40B4-BE49-F238E27FC236}">
                  <a16:creationId xmlns:a16="http://schemas.microsoft.com/office/drawing/2014/main" id="{CB4A6191-6913-42EA-905E-8A174AE2C99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020826" y="5579"/>
              <a:ext cx="2165350" cy="1358265"/>
            </a:xfrm>
            <a:custGeom>
              <a:avLst/>
              <a:gdLst/>
              <a:ahLst/>
              <a:cxnLst/>
              <a:rect l="0" t="0" r="r" b="b"/>
              <a:pathLst>
                <a:path w="455" h="285">
                  <a:moveTo>
                    <a:pt x="0" y="0"/>
                  </a:moveTo>
                  <a:cubicBezTo>
                    <a:pt x="153" y="85"/>
                    <a:pt x="308" y="180"/>
                    <a:pt x="455" y="28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pl-PL"/>
            </a:p>
          </p:txBody>
        </p:sp>
        <p:sp>
          <p:nvSpPr>
            <p:cNvPr id="59" name="Freeform 23">
              <a:extLst>
                <a:ext uri="{FF2B5EF4-FFF2-40B4-BE49-F238E27FC236}">
                  <a16:creationId xmlns:a16="http://schemas.microsoft.com/office/drawing/2014/main" id="{8ADEEF92-F481-475A-845C-5E940F0D559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90826" y="5579"/>
              <a:ext cx="895350" cy="534687"/>
            </a:xfrm>
            <a:custGeom>
              <a:avLst/>
              <a:gdLst/>
              <a:ahLst/>
              <a:cxnLst/>
              <a:rect l="0" t="0" r="r" b="b"/>
              <a:pathLst>
                <a:path w="188" h="112">
                  <a:moveTo>
                    <a:pt x="0" y="0"/>
                  </a:moveTo>
                  <a:cubicBezTo>
                    <a:pt x="63" y="36"/>
                    <a:pt x="126" y="73"/>
                    <a:pt x="188" y="112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pl-PL"/>
            </a:p>
          </p:txBody>
        </p:sp>
      </p:grpSp>
      <p:sp>
        <p:nvSpPr>
          <p:cNvPr id="61" name="Freeform: Shape 60">
            <a:extLst>
              <a:ext uri="{FF2B5EF4-FFF2-40B4-BE49-F238E27FC236}">
                <a16:creationId xmlns:a16="http://schemas.microsoft.com/office/drawing/2014/main" id="{D9C506D7-84CB-4057-A44A-465313E785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931529">
            <a:off x="2173916" y="2448612"/>
            <a:ext cx="4418757" cy="4259609"/>
          </a:xfrm>
          <a:custGeom>
            <a:avLst/>
            <a:gdLst>
              <a:gd name="connsiteX0" fmla="*/ 404107 w 4507111"/>
              <a:gd name="connsiteY0" fmla="*/ 0 h 4344781"/>
              <a:gd name="connsiteX1" fmla="*/ 371857 w 4507111"/>
              <a:gd name="connsiteY1" fmla="*/ 117359 h 4344781"/>
              <a:gd name="connsiteX2" fmla="*/ 307833 w 4507111"/>
              <a:gd name="connsiteY2" fmla="*/ 632970 h 4344781"/>
              <a:gd name="connsiteX3" fmla="*/ 3569418 w 4507111"/>
              <a:gd name="connsiteY3" fmla="*/ 4141149 h 4344781"/>
              <a:gd name="connsiteX4" fmla="*/ 4440861 w 4507111"/>
              <a:gd name="connsiteY4" fmla="*/ 4332480 h 4344781"/>
              <a:gd name="connsiteX5" fmla="*/ 4507111 w 4507111"/>
              <a:gd name="connsiteY5" fmla="*/ 4341752 h 4344781"/>
              <a:gd name="connsiteX6" fmla="*/ 4296045 w 4507111"/>
              <a:gd name="connsiteY6" fmla="*/ 4344781 h 4344781"/>
              <a:gd name="connsiteX7" fmla="*/ 3749565 w 4507111"/>
              <a:gd name="connsiteY7" fmla="*/ 4321853 h 4344781"/>
              <a:gd name="connsiteX8" fmla="*/ 36764 w 4507111"/>
              <a:gd name="connsiteY8" fmla="*/ 1629794 h 4344781"/>
              <a:gd name="connsiteX9" fmla="*/ 300069 w 4507111"/>
              <a:gd name="connsiteY9" fmla="*/ 144750 h 43447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507111" h="4344781">
                <a:moveTo>
                  <a:pt x="404107" y="0"/>
                </a:moveTo>
                <a:lnTo>
                  <a:pt x="371857" y="117359"/>
                </a:lnTo>
                <a:cubicBezTo>
                  <a:pt x="333827" y="278567"/>
                  <a:pt x="311875" y="450459"/>
                  <a:pt x="307833" y="632970"/>
                </a:cubicBezTo>
                <a:cubicBezTo>
                  <a:pt x="264711" y="2579752"/>
                  <a:pt x="2253987" y="3769243"/>
                  <a:pt x="3569418" y="4141149"/>
                </a:cubicBezTo>
                <a:cubicBezTo>
                  <a:pt x="3816061" y="4210881"/>
                  <a:pt x="4114807" y="4279754"/>
                  <a:pt x="4440861" y="4332480"/>
                </a:cubicBezTo>
                <a:lnTo>
                  <a:pt x="4507111" y="4341752"/>
                </a:lnTo>
                <a:lnTo>
                  <a:pt x="4296045" y="4344781"/>
                </a:lnTo>
                <a:cubicBezTo>
                  <a:pt x="4097363" y="4343711"/>
                  <a:pt x="3912623" y="4335104"/>
                  <a:pt x="3749565" y="4321853"/>
                </a:cubicBezTo>
                <a:cubicBezTo>
                  <a:pt x="2445102" y="4215850"/>
                  <a:pt x="356405" y="3466499"/>
                  <a:pt x="36764" y="1629794"/>
                </a:cubicBezTo>
                <a:cubicBezTo>
                  <a:pt x="-63123" y="1055823"/>
                  <a:pt x="45741" y="555869"/>
                  <a:pt x="300069" y="144750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63" name="Oval 32">
            <a:extLst>
              <a:ext uri="{FF2B5EF4-FFF2-40B4-BE49-F238E27FC236}">
                <a16:creationId xmlns:a16="http://schemas.microsoft.com/office/drawing/2014/main" id="{7842FC68-61FD-4700-8A22-BB8B071884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54579" y="691977"/>
            <a:ext cx="7761923" cy="5343064"/>
          </a:xfrm>
          <a:custGeom>
            <a:avLst/>
            <a:gdLst>
              <a:gd name="connsiteX0" fmla="*/ 0 w 6428838"/>
              <a:gd name="connsiteY0" fmla="*/ 2579031 h 5158062"/>
              <a:gd name="connsiteX1" fmla="*/ 3214419 w 6428838"/>
              <a:gd name="connsiteY1" fmla="*/ 0 h 5158062"/>
              <a:gd name="connsiteX2" fmla="*/ 6428838 w 6428838"/>
              <a:gd name="connsiteY2" fmla="*/ 2579031 h 5158062"/>
              <a:gd name="connsiteX3" fmla="*/ 3214419 w 6428838"/>
              <a:gd name="connsiteY3" fmla="*/ 5158062 h 5158062"/>
              <a:gd name="connsiteX4" fmla="*/ 0 w 6428838"/>
              <a:gd name="connsiteY4" fmla="*/ 2579031 h 5158062"/>
              <a:gd name="connsiteX0" fmla="*/ 3321 w 6432159"/>
              <a:gd name="connsiteY0" fmla="*/ 2647125 h 5226156"/>
              <a:gd name="connsiteX1" fmla="*/ 2789723 w 6432159"/>
              <a:gd name="connsiteY1" fmla="*/ 0 h 5226156"/>
              <a:gd name="connsiteX2" fmla="*/ 6432159 w 6432159"/>
              <a:gd name="connsiteY2" fmla="*/ 2647125 h 5226156"/>
              <a:gd name="connsiteX3" fmla="*/ 3217740 w 6432159"/>
              <a:gd name="connsiteY3" fmla="*/ 5226156 h 5226156"/>
              <a:gd name="connsiteX4" fmla="*/ 3321 w 6432159"/>
              <a:gd name="connsiteY4" fmla="*/ 2647125 h 5226156"/>
              <a:gd name="connsiteX0" fmla="*/ 1953 w 6566979"/>
              <a:gd name="connsiteY0" fmla="*/ 2695803 h 5226224"/>
              <a:gd name="connsiteX1" fmla="*/ 2924543 w 6566979"/>
              <a:gd name="connsiteY1" fmla="*/ 39 h 5226224"/>
              <a:gd name="connsiteX2" fmla="*/ 6566979 w 6566979"/>
              <a:gd name="connsiteY2" fmla="*/ 2647164 h 5226224"/>
              <a:gd name="connsiteX3" fmla="*/ 3352560 w 6566979"/>
              <a:gd name="connsiteY3" fmla="*/ 5226195 h 5226224"/>
              <a:gd name="connsiteX4" fmla="*/ 1953 w 6566979"/>
              <a:gd name="connsiteY4" fmla="*/ 2695803 h 5226224"/>
              <a:gd name="connsiteX0" fmla="*/ 8982 w 6574008"/>
              <a:gd name="connsiteY0" fmla="*/ 2695803 h 5226313"/>
              <a:gd name="connsiteX1" fmla="*/ 2931572 w 6574008"/>
              <a:gd name="connsiteY1" fmla="*/ 39 h 5226313"/>
              <a:gd name="connsiteX2" fmla="*/ 6574008 w 6574008"/>
              <a:gd name="connsiteY2" fmla="*/ 2647164 h 5226313"/>
              <a:gd name="connsiteX3" fmla="*/ 3359589 w 6574008"/>
              <a:gd name="connsiteY3" fmla="*/ 5226195 h 5226313"/>
              <a:gd name="connsiteX4" fmla="*/ 8982 w 6574008"/>
              <a:gd name="connsiteY4" fmla="*/ 2695803 h 5226313"/>
              <a:gd name="connsiteX0" fmla="*/ 11929 w 6576955"/>
              <a:gd name="connsiteY0" fmla="*/ 2695953 h 5226463"/>
              <a:gd name="connsiteX1" fmla="*/ 2934519 w 6576955"/>
              <a:gd name="connsiteY1" fmla="*/ 189 h 5226463"/>
              <a:gd name="connsiteX2" fmla="*/ 6576955 w 6576955"/>
              <a:gd name="connsiteY2" fmla="*/ 2647314 h 5226463"/>
              <a:gd name="connsiteX3" fmla="*/ 3362536 w 6576955"/>
              <a:gd name="connsiteY3" fmla="*/ 5226345 h 5226463"/>
              <a:gd name="connsiteX4" fmla="*/ 11929 w 6576955"/>
              <a:gd name="connsiteY4" fmla="*/ 2695953 h 5226463"/>
              <a:gd name="connsiteX0" fmla="*/ 9262 w 6963394"/>
              <a:gd name="connsiteY0" fmla="*/ 2705797 h 5247356"/>
              <a:gd name="connsiteX1" fmla="*/ 2931852 w 6963394"/>
              <a:gd name="connsiteY1" fmla="*/ 10033 h 5247356"/>
              <a:gd name="connsiteX2" fmla="*/ 6963394 w 6963394"/>
              <a:gd name="connsiteY2" fmla="*/ 3318639 h 5247356"/>
              <a:gd name="connsiteX3" fmla="*/ 3359869 w 6963394"/>
              <a:gd name="connsiteY3" fmla="*/ 5236189 h 5247356"/>
              <a:gd name="connsiteX4" fmla="*/ 9262 w 6963394"/>
              <a:gd name="connsiteY4" fmla="*/ 2705797 h 5247356"/>
              <a:gd name="connsiteX0" fmla="*/ 9262 w 6963394"/>
              <a:gd name="connsiteY0" fmla="*/ 2705797 h 5247356"/>
              <a:gd name="connsiteX1" fmla="*/ 2931852 w 6963394"/>
              <a:gd name="connsiteY1" fmla="*/ 10033 h 5247356"/>
              <a:gd name="connsiteX2" fmla="*/ 6963394 w 6963394"/>
              <a:gd name="connsiteY2" fmla="*/ 3318639 h 5247356"/>
              <a:gd name="connsiteX3" fmla="*/ 3359869 w 6963394"/>
              <a:gd name="connsiteY3" fmla="*/ 5236189 h 5247356"/>
              <a:gd name="connsiteX4" fmla="*/ 9262 w 6963394"/>
              <a:gd name="connsiteY4" fmla="*/ 2705797 h 5247356"/>
              <a:gd name="connsiteX0" fmla="*/ 9262 w 6963394"/>
              <a:gd name="connsiteY0" fmla="*/ 2705797 h 5292159"/>
              <a:gd name="connsiteX1" fmla="*/ 2931852 w 6963394"/>
              <a:gd name="connsiteY1" fmla="*/ 10033 h 5292159"/>
              <a:gd name="connsiteX2" fmla="*/ 6963394 w 6963394"/>
              <a:gd name="connsiteY2" fmla="*/ 3318639 h 5292159"/>
              <a:gd name="connsiteX3" fmla="*/ 3359869 w 6963394"/>
              <a:gd name="connsiteY3" fmla="*/ 5236189 h 5292159"/>
              <a:gd name="connsiteX4" fmla="*/ 9262 w 6963394"/>
              <a:gd name="connsiteY4" fmla="*/ 2705797 h 5292159"/>
              <a:gd name="connsiteX0" fmla="*/ 9262 w 6963394"/>
              <a:gd name="connsiteY0" fmla="*/ 2705797 h 5259961"/>
              <a:gd name="connsiteX1" fmla="*/ 2931852 w 6963394"/>
              <a:gd name="connsiteY1" fmla="*/ 10033 h 5259961"/>
              <a:gd name="connsiteX2" fmla="*/ 6963394 w 6963394"/>
              <a:gd name="connsiteY2" fmla="*/ 3318639 h 5259961"/>
              <a:gd name="connsiteX3" fmla="*/ 3359869 w 6963394"/>
              <a:gd name="connsiteY3" fmla="*/ 5236189 h 5259961"/>
              <a:gd name="connsiteX4" fmla="*/ 9262 w 6963394"/>
              <a:gd name="connsiteY4" fmla="*/ 2705797 h 5259961"/>
              <a:gd name="connsiteX0" fmla="*/ 9557 w 7352795"/>
              <a:gd name="connsiteY0" fmla="*/ 2707501 h 5252013"/>
              <a:gd name="connsiteX1" fmla="*/ 2932147 w 7352795"/>
              <a:gd name="connsiteY1" fmla="*/ 11737 h 5252013"/>
              <a:gd name="connsiteX2" fmla="*/ 7352795 w 7352795"/>
              <a:gd name="connsiteY2" fmla="*/ 3378709 h 5252013"/>
              <a:gd name="connsiteX3" fmla="*/ 3360164 w 7352795"/>
              <a:gd name="connsiteY3" fmla="*/ 5237893 h 5252013"/>
              <a:gd name="connsiteX4" fmla="*/ 9557 w 7352795"/>
              <a:gd name="connsiteY4" fmla="*/ 2707501 h 5252013"/>
              <a:gd name="connsiteX0" fmla="*/ 8078 w 7789061"/>
              <a:gd name="connsiteY0" fmla="*/ 2744796 h 5249051"/>
              <a:gd name="connsiteX1" fmla="*/ 3368413 w 7789061"/>
              <a:gd name="connsiteY1" fmla="*/ 10121 h 5249051"/>
              <a:gd name="connsiteX2" fmla="*/ 7789061 w 7789061"/>
              <a:gd name="connsiteY2" fmla="*/ 3377093 h 5249051"/>
              <a:gd name="connsiteX3" fmla="*/ 3796430 w 7789061"/>
              <a:gd name="connsiteY3" fmla="*/ 5236277 h 5249051"/>
              <a:gd name="connsiteX4" fmla="*/ 8078 w 7789061"/>
              <a:gd name="connsiteY4" fmla="*/ 2744796 h 5249051"/>
              <a:gd name="connsiteX0" fmla="*/ 8078 w 7789061"/>
              <a:gd name="connsiteY0" fmla="*/ 2744796 h 5271741"/>
              <a:gd name="connsiteX1" fmla="*/ 3368413 w 7789061"/>
              <a:gd name="connsiteY1" fmla="*/ 10121 h 5271741"/>
              <a:gd name="connsiteX2" fmla="*/ 7789061 w 7789061"/>
              <a:gd name="connsiteY2" fmla="*/ 3377093 h 5271741"/>
              <a:gd name="connsiteX3" fmla="*/ 3796430 w 7789061"/>
              <a:gd name="connsiteY3" fmla="*/ 5236277 h 5271741"/>
              <a:gd name="connsiteX4" fmla="*/ 8078 w 7789061"/>
              <a:gd name="connsiteY4" fmla="*/ 2744796 h 5271741"/>
              <a:gd name="connsiteX0" fmla="*/ 1055 w 7782038"/>
              <a:gd name="connsiteY0" fmla="*/ 2738806 h 5438018"/>
              <a:gd name="connsiteX1" fmla="*/ 3361390 w 7782038"/>
              <a:gd name="connsiteY1" fmla="*/ 4131 h 5438018"/>
              <a:gd name="connsiteX2" fmla="*/ 7782038 w 7782038"/>
              <a:gd name="connsiteY2" fmla="*/ 3371103 h 5438018"/>
              <a:gd name="connsiteX3" fmla="*/ 3692130 w 7782038"/>
              <a:gd name="connsiteY3" fmla="*/ 5415113 h 5438018"/>
              <a:gd name="connsiteX4" fmla="*/ 1055 w 7782038"/>
              <a:gd name="connsiteY4" fmla="*/ 2738806 h 5438018"/>
              <a:gd name="connsiteX0" fmla="*/ 28883 w 7809866"/>
              <a:gd name="connsiteY0" fmla="*/ 2742147 h 5441359"/>
              <a:gd name="connsiteX1" fmla="*/ 3389218 w 7809866"/>
              <a:gd name="connsiteY1" fmla="*/ 7472 h 5441359"/>
              <a:gd name="connsiteX2" fmla="*/ 7809866 w 7809866"/>
              <a:gd name="connsiteY2" fmla="*/ 3374444 h 5441359"/>
              <a:gd name="connsiteX3" fmla="*/ 3719958 w 7809866"/>
              <a:gd name="connsiteY3" fmla="*/ 5418454 h 5441359"/>
              <a:gd name="connsiteX4" fmla="*/ 28883 w 7809866"/>
              <a:gd name="connsiteY4" fmla="*/ 2742147 h 5441359"/>
              <a:gd name="connsiteX0" fmla="*/ 36549 w 7817532"/>
              <a:gd name="connsiteY0" fmla="*/ 2751085 h 5450297"/>
              <a:gd name="connsiteX1" fmla="*/ 3396884 w 7817532"/>
              <a:gd name="connsiteY1" fmla="*/ 16410 h 5450297"/>
              <a:gd name="connsiteX2" fmla="*/ 7817532 w 7817532"/>
              <a:gd name="connsiteY2" fmla="*/ 3383382 h 5450297"/>
              <a:gd name="connsiteX3" fmla="*/ 3727624 w 7817532"/>
              <a:gd name="connsiteY3" fmla="*/ 5427392 h 5450297"/>
              <a:gd name="connsiteX4" fmla="*/ 36549 w 7817532"/>
              <a:gd name="connsiteY4" fmla="*/ 2751085 h 54502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817532" h="5450297">
                <a:moveTo>
                  <a:pt x="36549" y="2751085"/>
                </a:moveTo>
                <a:cubicBezTo>
                  <a:pt x="-281221" y="925127"/>
                  <a:pt x="1526121" y="-147339"/>
                  <a:pt x="3396884" y="16410"/>
                </a:cubicBezTo>
                <a:cubicBezTo>
                  <a:pt x="5267647" y="180159"/>
                  <a:pt x="7817532" y="1453184"/>
                  <a:pt x="7817532" y="3383382"/>
                </a:cubicBezTo>
                <a:cubicBezTo>
                  <a:pt x="7700800" y="5342763"/>
                  <a:pt x="5024455" y="5532775"/>
                  <a:pt x="3727624" y="5427392"/>
                </a:cubicBezTo>
                <a:cubicBezTo>
                  <a:pt x="2430794" y="5322009"/>
                  <a:pt x="354319" y="4577043"/>
                  <a:pt x="36549" y="2751085"/>
                </a:cubicBezTo>
                <a:close/>
              </a:path>
            </a:pathLst>
          </a:custGeom>
          <a:ln w="152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2616277" y="2061838"/>
            <a:ext cx="6959446" cy="1662475"/>
          </a:xfrm>
        </p:spPr>
        <p:txBody>
          <a:bodyPr>
            <a:normAutofit/>
          </a:bodyPr>
          <a:lstStyle/>
          <a:p>
            <a:r>
              <a:rPr lang="pl-PL" sz="4100"/>
              <a:t>Dyżury specjalistyczne w ramach nieodpłatnej pomocy prawnej</a:t>
            </a: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3388938" y="3783690"/>
            <a:ext cx="5414125" cy="1196717"/>
          </a:xfrm>
        </p:spPr>
        <p:txBody>
          <a:bodyPr>
            <a:normAutofit/>
          </a:bodyPr>
          <a:lstStyle/>
          <a:p>
            <a:r>
              <a:rPr lang="pl-PL" sz="2000" dirty="0"/>
              <a:t>Zadanie finansowane w ramach projektu ze środków budżetu państwa przez Powiat otwocki</a:t>
            </a:r>
          </a:p>
          <a:p>
            <a:endParaRPr lang="pl-PL" sz="2000" dirty="0"/>
          </a:p>
        </p:txBody>
      </p:sp>
    </p:spTree>
    <p:extLst>
      <p:ext uri="{BB962C8B-B14F-4D97-AF65-F5344CB8AC3E}">
        <p14:creationId xmlns:p14="http://schemas.microsoft.com/office/powerpoint/2010/main" val="30494561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id="{743B7055-9A8D-477E-8387-8F563DFD54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3" name="Group 72">
            <a:extLst>
              <a:ext uri="{FF2B5EF4-FFF2-40B4-BE49-F238E27FC236}">
                <a16:creationId xmlns:a16="http://schemas.microsoft.com/office/drawing/2014/main" id="{87D89695-7D12-471E-84E9-A6FD99FC5E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74" name="Freeform 5">
              <a:extLst>
                <a:ext uri="{FF2B5EF4-FFF2-40B4-BE49-F238E27FC236}">
                  <a16:creationId xmlns:a16="http://schemas.microsoft.com/office/drawing/2014/main" id="{96C10F2C-6FCF-4532-B535-82B378C8BBF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06513" y="0"/>
              <a:ext cx="3862388" cy="6843713"/>
            </a:xfrm>
            <a:custGeom>
              <a:avLst/>
              <a:gdLst>
                <a:gd name="T0" fmla="*/ 813 w 813"/>
                <a:gd name="T1" fmla="*/ 0 h 1440"/>
                <a:gd name="T2" fmla="*/ 435 w 813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5" name="Freeform 6">
              <a:extLst>
                <a:ext uri="{FF2B5EF4-FFF2-40B4-BE49-F238E27FC236}">
                  <a16:creationId xmlns:a16="http://schemas.microsoft.com/office/drawing/2014/main" id="{7C987036-1AF7-4D24-817B-516C67A7740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626725" y="9525"/>
              <a:ext cx="1539875" cy="555625"/>
            </a:xfrm>
            <a:custGeom>
              <a:avLst/>
              <a:gdLst>
                <a:gd name="T0" fmla="*/ 324 w 324"/>
                <a:gd name="T1" fmla="*/ 117 h 117"/>
                <a:gd name="T2" fmla="*/ 0 w 324"/>
                <a:gd name="T3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6" name="Freeform 7">
              <a:extLst>
                <a:ext uri="{FF2B5EF4-FFF2-40B4-BE49-F238E27FC236}">
                  <a16:creationId xmlns:a16="http://schemas.microsoft.com/office/drawing/2014/main" id="{BA95F26C-83CD-47E7-984E-B0BCC7A12B2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247313" y="5013325"/>
              <a:ext cx="1919288" cy="1830388"/>
            </a:xfrm>
            <a:custGeom>
              <a:avLst/>
              <a:gdLst>
                <a:gd name="T0" fmla="*/ 0 w 404"/>
                <a:gd name="T1" fmla="*/ 385 h 385"/>
                <a:gd name="T2" fmla="*/ 404 w 404"/>
                <a:gd name="T3" fmla="*/ 0 h 3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7" name="Freeform 8">
              <a:extLst>
                <a:ext uri="{FF2B5EF4-FFF2-40B4-BE49-F238E27FC236}">
                  <a16:creationId xmlns:a16="http://schemas.microsoft.com/office/drawing/2014/main" id="{DFE41F83-94AB-49AC-9541-0ACC4E167EC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0775" y="0"/>
              <a:ext cx="3676650" cy="6843713"/>
            </a:xfrm>
            <a:custGeom>
              <a:avLst/>
              <a:gdLst>
                <a:gd name="T0" fmla="*/ 774 w 774"/>
                <a:gd name="T1" fmla="*/ 0 h 1440"/>
                <a:gd name="T2" fmla="*/ 411 w 774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8" name="Freeform 9">
              <a:extLst>
                <a:ext uri="{FF2B5EF4-FFF2-40B4-BE49-F238E27FC236}">
                  <a16:creationId xmlns:a16="http://schemas.microsoft.com/office/drawing/2014/main" id="{3D460211-44FB-41F8-A44B-879CE938E28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02988" y="9525"/>
              <a:ext cx="963613" cy="366713"/>
            </a:xfrm>
            <a:custGeom>
              <a:avLst/>
              <a:gdLst>
                <a:gd name="T0" fmla="*/ 203 w 203"/>
                <a:gd name="T1" fmla="*/ 77 h 77"/>
                <a:gd name="T2" fmla="*/ 0 w 203"/>
                <a:gd name="T3" fmla="*/ 0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9" name="Freeform 10">
              <a:extLst>
                <a:ext uri="{FF2B5EF4-FFF2-40B4-BE49-F238E27FC236}">
                  <a16:creationId xmlns:a16="http://schemas.microsoft.com/office/drawing/2014/main" id="{58B6E7AE-6531-4536-8066-8F32388F70E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494963" y="5275263"/>
              <a:ext cx="1666875" cy="1577975"/>
            </a:xfrm>
            <a:custGeom>
              <a:avLst/>
              <a:gdLst>
                <a:gd name="T0" fmla="*/ 0 w 351"/>
                <a:gd name="T1" fmla="*/ 332 h 332"/>
                <a:gd name="T2" fmla="*/ 351 w 351"/>
                <a:gd name="T3" fmla="*/ 0 h 3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0" name="Freeform 11">
              <a:extLst>
                <a:ext uri="{FF2B5EF4-FFF2-40B4-BE49-F238E27FC236}">
                  <a16:creationId xmlns:a16="http://schemas.microsoft.com/office/drawing/2014/main" id="{88EFF886-8382-4AA2-B55F-0FA582280AB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01713" y="0"/>
              <a:ext cx="3621088" cy="6843713"/>
            </a:xfrm>
            <a:custGeom>
              <a:avLst/>
              <a:gdLst>
                <a:gd name="T0" fmla="*/ 762 w 762"/>
                <a:gd name="T1" fmla="*/ 0 h 1440"/>
                <a:gd name="T2" fmla="*/ 403 w 762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1" name="Freeform 12">
              <a:extLst>
                <a:ext uri="{FF2B5EF4-FFF2-40B4-BE49-F238E27FC236}">
                  <a16:creationId xmlns:a16="http://schemas.microsoft.com/office/drawing/2014/main" id="{37BC4576-2632-4A86-8DE4-429AC424BE0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501438" y="9525"/>
              <a:ext cx="665163" cy="257175"/>
            </a:xfrm>
            <a:custGeom>
              <a:avLst/>
              <a:gdLst>
                <a:gd name="T0" fmla="*/ 140 w 140"/>
                <a:gd name="T1" fmla="*/ 54 h 54"/>
                <a:gd name="T2" fmla="*/ 0 w 140"/>
                <a:gd name="T3" fmla="*/ 0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2" name="Freeform 13">
              <a:extLst>
                <a:ext uri="{FF2B5EF4-FFF2-40B4-BE49-F238E27FC236}">
                  <a16:creationId xmlns:a16="http://schemas.microsoft.com/office/drawing/2014/main" id="{B34331AC-2024-4FB5-9DB1-73A65B0C92E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641013" y="5408613"/>
              <a:ext cx="1525588" cy="1435100"/>
            </a:xfrm>
            <a:custGeom>
              <a:avLst/>
              <a:gdLst>
                <a:gd name="T0" fmla="*/ 0 w 321"/>
                <a:gd name="T1" fmla="*/ 302 h 302"/>
                <a:gd name="T2" fmla="*/ 321 w 321"/>
                <a:gd name="T3" fmla="*/ 0 h 3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3" name="Freeform 14">
              <a:extLst>
                <a:ext uri="{FF2B5EF4-FFF2-40B4-BE49-F238E27FC236}">
                  <a16:creationId xmlns:a16="http://schemas.microsoft.com/office/drawing/2014/main" id="{D60C3CC1-F511-424A-9EED-1C0E0A7F056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01713" y="0"/>
              <a:ext cx="3244850" cy="6843713"/>
            </a:xfrm>
            <a:custGeom>
              <a:avLst/>
              <a:gdLst>
                <a:gd name="T0" fmla="*/ 683 w 683"/>
                <a:gd name="T1" fmla="*/ 0 h 1440"/>
                <a:gd name="T2" fmla="*/ 355 w 683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4" name="Freeform 15">
              <a:extLst>
                <a:ext uri="{FF2B5EF4-FFF2-40B4-BE49-F238E27FC236}">
                  <a16:creationId xmlns:a16="http://schemas.microsoft.com/office/drawing/2014/main" id="{D15ACBAC-C331-4177-93F2-08DD0F83902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802938" y="5518150"/>
              <a:ext cx="1363663" cy="1325563"/>
            </a:xfrm>
            <a:custGeom>
              <a:avLst/>
              <a:gdLst>
                <a:gd name="T0" fmla="*/ 0 w 287"/>
                <a:gd name="T1" fmla="*/ 279 h 279"/>
                <a:gd name="T2" fmla="*/ 287 w 287"/>
                <a:gd name="T3" fmla="*/ 0 h 2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5" name="Freeform 16">
              <a:extLst>
                <a:ext uri="{FF2B5EF4-FFF2-40B4-BE49-F238E27FC236}">
                  <a16:creationId xmlns:a16="http://schemas.microsoft.com/office/drawing/2014/main" id="{1FF4BE0B-3996-4691-9648-C612F6E2A11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89000" y="0"/>
              <a:ext cx="3230563" cy="6843713"/>
            </a:xfrm>
            <a:custGeom>
              <a:avLst/>
              <a:gdLst>
                <a:gd name="T0" fmla="*/ 680 w 680"/>
                <a:gd name="T1" fmla="*/ 0 h 1440"/>
                <a:gd name="T2" fmla="*/ 337 w 680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6" name="Freeform 17">
              <a:extLst>
                <a:ext uri="{FF2B5EF4-FFF2-40B4-BE49-F238E27FC236}">
                  <a16:creationId xmlns:a16="http://schemas.microsoft.com/office/drawing/2014/main" id="{9D7CF640-182C-4E91-83A6-26A482A8874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979150" y="5694363"/>
              <a:ext cx="1187450" cy="1149350"/>
            </a:xfrm>
            <a:custGeom>
              <a:avLst/>
              <a:gdLst>
                <a:gd name="T0" fmla="*/ 0 w 250"/>
                <a:gd name="T1" fmla="*/ 242 h 242"/>
                <a:gd name="T2" fmla="*/ 250 w 250"/>
                <a:gd name="T3" fmla="*/ 0 h 2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7" name="Freeform 18">
              <a:extLst>
                <a:ext uri="{FF2B5EF4-FFF2-40B4-BE49-F238E27FC236}">
                  <a16:creationId xmlns:a16="http://schemas.microsoft.com/office/drawing/2014/main" id="{DF2576D3-19E8-4F32-AD15-7E7AC5C9C20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84188" y="0"/>
              <a:ext cx="3421063" cy="6843713"/>
            </a:xfrm>
            <a:custGeom>
              <a:avLst/>
              <a:gdLst>
                <a:gd name="T0" fmla="*/ 720 w 720"/>
                <a:gd name="T1" fmla="*/ 0 h 1440"/>
                <a:gd name="T2" fmla="*/ 362 w 720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8" name="Freeform 19">
              <a:extLst>
                <a:ext uri="{FF2B5EF4-FFF2-40B4-BE49-F238E27FC236}">
                  <a16:creationId xmlns:a16="http://schemas.microsoft.com/office/drawing/2014/main" id="{C75EF2AD-8880-4935-AA99-B190ECDF2B1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87125" y="6049963"/>
              <a:ext cx="879475" cy="793750"/>
            </a:xfrm>
            <a:custGeom>
              <a:avLst/>
              <a:gdLst>
                <a:gd name="T0" fmla="*/ 0 w 185"/>
                <a:gd name="T1" fmla="*/ 167 h 167"/>
                <a:gd name="T2" fmla="*/ 185 w 185"/>
                <a:gd name="T3" fmla="*/ 0 h 1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9" name="Freeform 20">
              <a:extLst>
                <a:ext uri="{FF2B5EF4-FFF2-40B4-BE49-F238E27FC236}">
                  <a16:creationId xmlns:a16="http://schemas.microsoft.com/office/drawing/2014/main" id="{0810330A-077B-4CB2-BC40-06596DBD33D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98488" y="0"/>
              <a:ext cx="2717800" cy="6843713"/>
            </a:xfrm>
            <a:custGeom>
              <a:avLst/>
              <a:gdLst>
                <a:gd name="T0" fmla="*/ 572 w 572"/>
                <a:gd name="T1" fmla="*/ 0 h 1440"/>
                <a:gd name="T2" fmla="*/ 164 w 572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0" name="Freeform 21">
              <a:extLst>
                <a:ext uri="{FF2B5EF4-FFF2-40B4-BE49-F238E27FC236}">
                  <a16:creationId xmlns:a16="http://schemas.microsoft.com/office/drawing/2014/main" id="{5A75F4D6-BC2D-49B6-AF04-B0AA712054E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61938" y="0"/>
              <a:ext cx="2944813" cy="6843713"/>
            </a:xfrm>
            <a:custGeom>
              <a:avLst/>
              <a:gdLst>
                <a:gd name="T0" fmla="*/ 620 w 620"/>
                <a:gd name="T1" fmla="*/ 0 h 1440"/>
                <a:gd name="T2" fmla="*/ 186 w 620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1" name="Freeform 22">
              <a:extLst>
                <a:ext uri="{FF2B5EF4-FFF2-40B4-BE49-F238E27FC236}">
                  <a16:creationId xmlns:a16="http://schemas.microsoft.com/office/drawing/2014/main" id="{8B138001-7464-4CA6-809A-562688740F4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417513" y="0"/>
              <a:ext cx="2403475" cy="6843713"/>
            </a:xfrm>
            <a:custGeom>
              <a:avLst/>
              <a:gdLst>
                <a:gd name="T0" fmla="*/ 506 w 506"/>
                <a:gd name="T1" fmla="*/ 0 h 1440"/>
                <a:gd name="T2" fmla="*/ 171 w 506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2" name="Freeform 23">
              <a:extLst>
                <a:ext uri="{FF2B5EF4-FFF2-40B4-BE49-F238E27FC236}">
                  <a16:creationId xmlns:a16="http://schemas.microsoft.com/office/drawing/2014/main" id="{CCD9137A-57D4-452A-91F4-30D33F5D529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4288" y="9525"/>
              <a:ext cx="1771650" cy="3198813"/>
            </a:xfrm>
            <a:custGeom>
              <a:avLst/>
              <a:gdLst>
                <a:gd name="T0" fmla="*/ 373 w 373"/>
                <a:gd name="T1" fmla="*/ 0 h 673"/>
                <a:gd name="T2" fmla="*/ 0 w 373"/>
                <a:gd name="T3" fmla="*/ 673 h 6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3" name="Freeform 24">
              <a:extLst>
                <a:ext uri="{FF2B5EF4-FFF2-40B4-BE49-F238E27FC236}">
                  <a16:creationId xmlns:a16="http://schemas.microsoft.com/office/drawing/2014/main" id="{EF5B086E-2F3E-434A-9115-EF4FCCFCD77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763" y="6016625"/>
              <a:ext cx="214313" cy="827088"/>
            </a:xfrm>
            <a:custGeom>
              <a:avLst/>
              <a:gdLst>
                <a:gd name="T0" fmla="*/ 0 w 45"/>
                <a:gd name="T1" fmla="*/ 0 h 174"/>
                <a:gd name="T2" fmla="*/ 45 w 45"/>
                <a:gd name="T3" fmla="*/ 174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4" name="Freeform 25">
              <a:extLst>
                <a:ext uri="{FF2B5EF4-FFF2-40B4-BE49-F238E27FC236}">
                  <a16:creationId xmlns:a16="http://schemas.microsoft.com/office/drawing/2014/main" id="{ED39AC33-5FE9-4FA0-98BC-A2ADEFAD555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4288" y="0"/>
              <a:ext cx="1562100" cy="2228850"/>
            </a:xfrm>
            <a:custGeom>
              <a:avLst/>
              <a:gdLst>
                <a:gd name="T0" fmla="*/ 329 w 329"/>
                <a:gd name="T1" fmla="*/ 0 h 469"/>
                <a:gd name="T2" fmla="*/ 0 w 329"/>
                <a:gd name="T3" fmla="*/ 469 h 4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pic>
        <p:nvPicPr>
          <p:cNvPr id="4" name="Obraz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42" r="-1" b="14585"/>
          <a:stretch/>
        </p:blipFill>
        <p:spPr>
          <a:xfrm>
            <a:off x="20" y="227"/>
            <a:ext cx="12191675" cy="6858000"/>
          </a:xfrm>
          <a:prstGeom prst="rect">
            <a:avLst/>
          </a:prstGeom>
        </p:spPr>
      </p:pic>
      <p:sp>
        <p:nvSpPr>
          <p:cNvPr id="96" name="Rectangle 95">
            <a:extLst>
              <a:ext uri="{FF2B5EF4-FFF2-40B4-BE49-F238E27FC236}">
                <a16:creationId xmlns:a16="http://schemas.microsoft.com/office/drawing/2014/main" id="{55A13755-D49C-4F89-B398-B1599F5931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6917240" cy="6858000"/>
          </a:xfrm>
          <a:prstGeom prst="rect">
            <a:avLst/>
          </a:prstGeom>
          <a:solidFill>
            <a:srgbClr val="000001">
              <a:alpha val="8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8" name="Group 97">
            <a:extLst>
              <a:ext uri="{FF2B5EF4-FFF2-40B4-BE49-F238E27FC236}">
                <a16:creationId xmlns:a16="http://schemas.microsoft.com/office/drawing/2014/main" id="{CB4F6A07-FD40-430C-9B44-83CB74E7F4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7731315" y="1699589"/>
            <a:ext cx="3668350" cy="3470421"/>
            <a:chOff x="704009" y="1816768"/>
            <a:chExt cx="3668350" cy="3470421"/>
          </a:xfrm>
        </p:grpSpPr>
        <p:sp>
          <p:nvSpPr>
            <p:cNvPr id="99" name="Rectangle 98">
              <a:extLst>
                <a:ext uri="{FF2B5EF4-FFF2-40B4-BE49-F238E27FC236}">
                  <a16:creationId xmlns:a16="http://schemas.microsoft.com/office/drawing/2014/main" id="{7B86E7DA-C03B-4CB2-9D29-65BA5DF4ABB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04009" y="1816768"/>
              <a:ext cx="3668349" cy="502920"/>
            </a:xfrm>
            <a:prstGeom prst="rect">
              <a:avLst/>
            </a:prstGeom>
            <a:solidFill>
              <a:schemeClr val="accent1">
                <a:alpha val="9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Isosceles Triangle 22">
              <a:extLst>
                <a:ext uri="{FF2B5EF4-FFF2-40B4-BE49-F238E27FC236}">
                  <a16:creationId xmlns:a16="http://schemas.microsoft.com/office/drawing/2014/main" id="{BC109E94-9CE7-4753-8064-D20E489E687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>
                <a:alpha val="9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1" name="Rectangle 100">
              <a:extLst>
                <a:ext uri="{FF2B5EF4-FFF2-40B4-BE49-F238E27FC236}">
                  <a16:creationId xmlns:a16="http://schemas.microsoft.com/office/drawing/2014/main" id="{6B509F89-62C0-489B-A93A-A866CF43365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>
                <a:alpha val="9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813676" y="2358391"/>
            <a:ext cx="3498979" cy="2453676"/>
          </a:xfrm>
        </p:spPr>
        <p:txBody>
          <a:bodyPr>
            <a:normAutofit/>
          </a:bodyPr>
          <a:lstStyle/>
          <a:p>
            <a:r>
              <a:rPr lang="pl-PL" sz="3100"/>
              <a:t>Czy muszę mieszkać w miejscowości, w której znajduje się dany punkt?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826000" y="803186"/>
            <a:ext cx="5310672" cy="5248622"/>
          </a:xfrm>
        </p:spPr>
        <p:txBody>
          <a:bodyPr>
            <a:normAutofit/>
          </a:bodyPr>
          <a:lstStyle/>
          <a:p>
            <a:r>
              <a:rPr lang="pl-PL">
                <a:solidFill>
                  <a:srgbClr val="FFFFFE"/>
                </a:solidFill>
              </a:rPr>
              <a:t>NIE. </a:t>
            </a:r>
          </a:p>
          <a:p>
            <a:r>
              <a:rPr lang="pl-PL">
                <a:solidFill>
                  <a:srgbClr val="FFFFFE"/>
                </a:solidFill>
              </a:rPr>
              <a:t>Jeśli chcemy skorzystać z dyżuru specjalistycznego </a:t>
            </a:r>
            <a:br>
              <a:rPr lang="pl-PL">
                <a:solidFill>
                  <a:srgbClr val="FFFFFE"/>
                </a:solidFill>
              </a:rPr>
            </a:br>
            <a:r>
              <a:rPr lang="pl-PL">
                <a:solidFill>
                  <a:srgbClr val="FFFFFE"/>
                </a:solidFill>
              </a:rPr>
              <a:t>[lub każdego innego w ramach nieodpłatnej pomocy prawnej lub doradztwa obywatelskiego] to </a:t>
            </a:r>
            <a:r>
              <a:rPr lang="pl-PL" b="1">
                <a:solidFill>
                  <a:srgbClr val="FFFFFE"/>
                </a:solidFill>
              </a:rPr>
              <a:t>nie musimy zamieszkiwać gminy, w której znajduje się punkt. </a:t>
            </a:r>
          </a:p>
          <a:p>
            <a:r>
              <a:rPr lang="pl-PL">
                <a:solidFill>
                  <a:srgbClr val="FFFFFE"/>
                </a:solidFill>
              </a:rPr>
              <a:t>Jest to kwestia wyboru. </a:t>
            </a:r>
          </a:p>
          <a:p>
            <a:r>
              <a:rPr lang="pl-PL">
                <a:solidFill>
                  <a:srgbClr val="FFFFFE"/>
                </a:solidFill>
              </a:rPr>
              <a:t>Dyżury specjalistyczne są też prowadzone w formie zdalnej </a:t>
            </a:r>
          </a:p>
        </p:txBody>
      </p:sp>
    </p:spTree>
    <p:extLst>
      <p:ext uri="{BB962C8B-B14F-4D97-AF65-F5344CB8AC3E}">
        <p14:creationId xmlns:p14="http://schemas.microsoft.com/office/powerpoint/2010/main" val="315718446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1DCECA6D-996A-491F-9000-A1C6DDAB351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022" r="-1" b="23726"/>
          <a:stretch/>
        </p:blipFill>
        <p:spPr>
          <a:xfrm>
            <a:off x="20" y="227"/>
            <a:ext cx="12191675" cy="685800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71B9E7F2-705C-4516-9EC3-E4E766F29B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274760" y="0"/>
            <a:ext cx="6917240" cy="6858000"/>
          </a:xfrm>
          <a:prstGeom prst="rect">
            <a:avLst/>
          </a:prstGeom>
          <a:solidFill>
            <a:srgbClr val="000001">
              <a:alpha val="8509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94D407F9-E967-4A7C-ABD7-F02C785FD5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14" name="Freeform 5">
              <a:extLst>
                <a:ext uri="{FF2B5EF4-FFF2-40B4-BE49-F238E27FC236}">
                  <a16:creationId xmlns:a16="http://schemas.microsoft.com/office/drawing/2014/main" id="{3DF9C388-FC8A-45A4-A408-A212E6E13DF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06513" y="0"/>
              <a:ext cx="3862388" cy="6843713"/>
            </a:xfrm>
            <a:custGeom>
              <a:avLst/>
              <a:gdLst>
                <a:gd name="T0" fmla="*/ 813 w 813"/>
                <a:gd name="T1" fmla="*/ 0 h 1440"/>
                <a:gd name="T2" fmla="*/ 435 w 813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" name="Freeform 6">
              <a:extLst>
                <a:ext uri="{FF2B5EF4-FFF2-40B4-BE49-F238E27FC236}">
                  <a16:creationId xmlns:a16="http://schemas.microsoft.com/office/drawing/2014/main" id="{F7607279-0070-4A91-B096-F20D4BE7454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626725" y="9525"/>
              <a:ext cx="1539875" cy="555625"/>
            </a:xfrm>
            <a:custGeom>
              <a:avLst/>
              <a:gdLst>
                <a:gd name="T0" fmla="*/ 324 w 324"/>
                <a:gd name="T1" fmla="*/ 117 h 117"/>
                <a:gd name="T2" fmla="*/ 0 w 324"/>
                <a:gd name="T3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" name="Freeform 7">
              <a:extLst>
                <a:ext uri="{FF2B5EF4-FFF2-40B4-BE49-F238E27FC236}">
                  <a16:creationId xmlns:a16="http://schemas.microsoft.com/office/drawing/2014/main" id="{9BF3ED43-9007-484E-9C1D-149764271E8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247313" y="5013325"/>
              <a:ext cx="1919288" cy="1830388"/>
            </a:xfrm>
            <a:custGeom>
              <a:avLst/>
              <a:gdLst>
                <a:gd name="T0" fmla="*/ 0 w 404"/>
                <a:gd name="T1" fmla="*/ 385 h 385"/>
                <a:gd name="T2" fmla="*/ 404 w 404"/>
                <a:gd name="T3" fmla="*/ 0 h 3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8">
              <a:extLst>
                <a:ext uri="{FF2B5EF4-FFF2-40B4-BE49-F238E27FC236}">
                  <a16:creationId xmlns:a16="http://schemas.microsoft.com/office/drawing/2014/main" id="{2F1D4685-22BB-4258-9723-E205A6D086E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0775" y="0"/>
              <a:ext cx="3676650" cy="6843713"/>
            </a:xfrm>
            <a:custGeom>
              <a:avLst/>
              <a:gdLst>
                <a:gd name="T0" fmla="*/ 774 w 774"/>
                <a:gd name="T1" fmla="*/ 0 h 1440"/>
                <a:gd name="T2" fmla="*/ 411 w 774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9">
              <a:extLst>
                <a:ext uri="{FF2B5EF4-FFF2-40B4-BE49-F238E27FC236}">
                  <a16:creationId xmlns:a16="http://schemas.microsoft.com/office/drawing/2014/main" id="{ADA3DD5F-22A5-4E26-B496-48BA3C29599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02988" y="9525"/>
              <a:ext cx="963613" cy="366713"/>
            </a:xfrm>
            <a:custGeom>
              <a:avLst/>
              <a:gdLst>
                <a:gd name="T0" fmla="*/ 203 w 203"/>
                <a:gd name="T1" fmla="*/ 77 h 77"/>
                <a:gd name="T2" fmla="*/ 0 w 203"/>
                <a:gd name="T3" fmla="*/ 0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10">
              <a:extLst>
                <a:ext uri="{FF2B5EF4-FFF2-40B4-BE49-F238E27FC236}">
                  <a16:creationId xmlns:a16="http://schemas.microsoft.com/office/drawing/2014/main" id="{278CB988-737A-4B25-9D27-A302E2935C9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494963" y="5275263"/>
              <a:ext cx="1666875" cy="1577975"/>
            </a:xfrm>
            <a:custGeom>
              <a:avLst/>
              <a:gdLst>
                <a:gd name="T0" fmla="*/ 0 w 351"/>
                <a:gd name="T1" fmla="*/ 332 h 332"/>
                <a:gd name="T2" fmla="*/ 351 w 351"/>
                <a:gd name="T3" fmla="*/ 0 h 3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11">
              <a:extLst>
                <a:ext uri="{FF2B5EF4-FFF2-40B4-BE49-F238E27FC236}">
                  <a16:creationId xmlns:a16="http://schemas.microsoft.com/office/drawing/2014/main" id="{2BD577E3-B807-4C27-827A-F67AF7717D0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01713" y="0"/>
              <a:ext cx="3621088" cy="6843713"/>
            </a:xfrm>
            <a:custGeom>
              <a:avLst/>
              <a:gdLst>
                <a:gd name="T0" fmla="*/ 762 w 762"/>
                <a:gd name="T1" fmla="*/ 0 h 1440"/>
                <a:gd name="T2" fmla="*/ 403 w 762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" name="Freeform 12">
              <a:extLst>
                <a:ext uri="{FF2B5EF4-FFF2-40B4-BE49-F238E27FC236}">
                  <a16:creationId xmlns:a16="http://schemas.microsoft.com/office/drawing/2014/main" id="{A5172FC1-C96D-49CF-94B5-C9F10E1541E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501438" y="9525"/>
              <a:ext cx="665163" cy="257175"/>
            </a:xfrm>
            <a:custGeom>
              <a:avLst/>
              <a:gdLst>
                <a:gd name="T0" fmla="*/ 140 w 140"/>
                <a:gd name="T1" fmla="*/ 54 h 54"/>
                <a:gd name="T2" fmla="*/ 0 w 140"/>
                <a:gd name="T3" fmla="*/ 0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" name="Freeform 13">
              <a:extLst>
                <a:ext uri="{FF2B5EF4-FFF2-40B4-BE49-F238E27FC236}">
                  <a16:creationId xmlns:a16="http://schemas.microsoft.com/office/drawing/2014/main" id="{B866A937-A7D1-4172-990E-5DD1D713DAF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641013" y="5408613"/>
              <a:ext cx="1525588" cy="1435100"/>
            </a:xfrm>
            <a:custGeom>
              <a:avLst/>
              <a:gdLst>
                <a:gd name="T0" fmla="*/ 0 w 321"/>
                <a:gd name="T1" fmla="*/ 302 h 302"/>
                <a:gd name="T2" fmla="*/ 321 w 321"/>
                <a:gd name="T3" fmla="*/ 0 h 3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" name="Freeform 14">
              <a:extLst>
                <a:ext uri="{FF2B5EF4-FFF2-40B4-BE49-F238E27FC236}">
                  <a16:creationId xmlns:a16="http://schemas.microsoft.com/office/drawing/2014/main" id="{96D52ADC-C82E-4210-8CE1-6FB4D8823B3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01713" y="0"/>
              <a:ext cx="3244850" cy="6843713"/>
            </a:xfrm>
            <a:custGeom>
              <a:avLst/>
              <a:gdLst>
                <a:gd name="T0" fmla="*/ 683 w 683"/>
                <a:gd name="T1" fmla="*/ 0 h 1440"/>
                <a:gd name="T2" fmla="*/ 355 w 683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" name="Freeform 15">
              <a:extLst>
                <a:ext uri="{FF2B5EF4-FFF2-40B4-BE49-F238E27FC236}">
                  <a16:creationId xmlns:a16="http://schemas.microsoft.com/office/drawing/2014/main" id="{A323351A-B9A8-4629-9C0A-6D19DE4B452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802938" y="5518150"/>
              <a:ext cx="1363663" cy="1325563"/>
            </a:xfrm>
            <a:custGeom>
              <a:avLst/>
              <a:gdLst>
                <a:gd name="T0" fmla="*/ 0 w 287"/>
                <a:gd name="T1" fmla="*/ 279 h 279"/>
                <a:gd name="T2" fmla="*/ 287 w 287"/>
                <a:gd name="T3" fmla="*/ 0 h 2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" name="Freeform 16">
              <a:extLst>
                <a:ext uri="{FF2B5EF4-FFF2-40B4-BE49-F238E27FC236}">
                  <a16:creationId xmlns:a16="http://schemas.microsoft.com/office/drawing/2014/main" id="{A533B1E1-5874-4F6E-95E1-34DD4FB7AAA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89000" y="0"/>
              <a:ext cx="3230563" cy="6843713"/>
            </a:xfrm>
            <a:custGeom>
              <a:avLst/>
              <a:gdLst>
                <a:gd name="T0" fmla="*/ 680 w 680"/>
                <a:gd name="T1" fmla="*/ 0 h 1440"/>
                <a:gd name="T2" fmla="*/ 337 w 680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7">
              <a:extLst>
                <a:ext uri="{FF2B5EF4-FFF2-40B4-BE49-F238E27FC236}">
                  <a16:creationId xmlns:a16="http://schemas.microsoft.com/office/drawing/2014/main" id="{1DEBD598-B4EF-4F00-869C-7EC7C94F3A3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979150" y="5694363"/>
              <a:ext cx="1187450" cy="1149350"/>
            </a:xfrm>
            <a:custGeom>
              <a:avLst/>
              <a:gdLst>
                <a:gd name="T0" fmla="*/ 0 w 250"/>
                <a:gd name="T1" fmla="*/ 242 h 242"/>
                <a:gd name="T2" fmla="*/ 250 w 250"/>
                <a:gd name="T3" fmla="*/ 0 h 2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18">
              <a:extLst>
                <a:ext uri="{FF2B5EF4-FFF2-40B4-BE49-F238E27FC236}">
                  <a16:creationId xmlns:a16="http://schemas.microsoft.com/office/drawing/2014/main" id="{C4A09323-8C8A-4684-96DD-FA95EB298BA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84188" y="0"/>
              <a:ext cx="3421063" cy="6843713"/>
            </a:xfrm>
            <a:custGeom>
              <a:avLst/>
              <a:gdLst>
                <a:gd name="T0" fmla="*/ 720 w 720"/>
                <a:gd name="T1" fmla="*/ 0 h 1440"/>
                <a:gd name="T2" fmla="*/ 362 w 720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19">
              <a:extLst>
                <a:ext uri="{FF2B5EF4-FFF2-40B4-BE49-F238E27FC236}">
                  <a16:creationId xmlns:a16="http://schemas.microsoft.com/office/drawing/2014/main" id="{67FB5D8A-E60A-498F-86EF-0E8859B3928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87125" y="6049963"/>
              <a:ext cx="879475" cy="793750"/>
            </a:xfrm>
            <a:custGeom>
              <a:avLst/>
              <a:gdLst>
                <a:gd name="T0" fmla="*/ 0 w 185"/>
                <a:gd name="T1" fmla="*/ 167 h 167"/>
                <a:gd name="T2" fmla="*/ 185 w 185"/>
                <a:gd name="T3" fmla="*/ 0 h 1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" name="Freeform 20">
              <a:extLst>
                <a:ext uri="{FF2B5EF4-FFF2-40B4-BE49-F238E27FC236}">
                  <a16:creationId xmlns:a16="http://schemas.microsoft.com/office/drawing/2014/main" id="{A6F733EF-C4C3-4EDD-9243-0DBF15A7E23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98488" y="0"/>
              <a:ext cx="2717800" cy="6843713"/>
            </a:xfrm>
            <a:custGeom>
              <a:avLst/>
              <a:gdLst>
                <a:gd name="T0" fmla="*/ 572 w 572"/>
                <a:gd name="T1" fmla="*/ 0 h 1440"/>
                <a:gd name="T2" fmla="*/ 164 w 572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" name="Freeform 21">
              <a:extLst>
                <a:ext uri="{FF2B5EF4-FFF2-40B4-BE49-F238E27FC236}">
                  <a16:creationId xmlns:a16="http://schemas.microsoft.com/office/drawing/2014/main" id="{2138D957-6D1F-4B4C-97A4-3051A18F215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61938" y="0"/>
              <a:ext cx="2944813" cy="6843713"/>
            </a:xfrm>
            <a:custGeom>
              <a:avLst/>
              <a:gdLst>
                <a:gd name="T0" fmla="*/ 620 w 620"/>
                <a:gd name="T1" fmla="*/ 0 h 1440"/>
                <a:gd name="T2" fmla="*/ 186 w 620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" name="Freeform 22">
              <a:extLst>
                <a:ext uri="{FF2B5EF4-FFF2-40B4-BE49-F238E27FC236}">
                  <a16:creationId xmlns:a16="http://schemas.microsoft.com/office/drawing/2014/main" id="{16A32565-55A7-4545-BD5E-54FED7D005C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417513" y="0"/>
              <a:ext cx="2403475" cy="6843713"/>
            </a:xfrm>
            <a:custGeom>
              <a:avLst/>
              <a:gdLst>
                <a:gd name="T0" fmla="*/ 506 w 506"/>
                <a:gd name="T1" fmla="*/ 0 h 1440"/>
                <a:gd name="T2" fmla="*/ 171 w 506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" name="Freeform 23">
              <a:extLst>
                <a:ext uri="{FF2B5EF4-FFF2-40B4-BE49-F238E27FC236}">
                  <a16:creationId xmlns:a16="http://schemas.microsoft.com/office/drawing/2014/main" id="{21579139-5196-420E-9427-874C3EFBDD7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4288" y="9525"/>
              <a:ext cx="1771650" cy="3198813"/>
            </a:xfrm>
            <a:custGeom>
              <a:avLst/>
              <a:gdLst>
                <a:gd name="T0" fmla="*/ 373 w 373"/>
                <a:gd name="T1" fmla="*/ 0 h 673"/>
                <a:gd name="T2" fmla="*/ 0 w 373"/>
                <a:gd name="T3" fmla="*/ 673 h 6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" name="Freeform 24">
              <a:extLst>
                <a:ext uri="{FF2B5EF4-FFF2-40B4-BE49-F238E27FC236}">
                  <a16:creationId xmlns:a16="http://schemas.microsoft.com/office/drawing/2014/main" id="{D1B2C7F4-5F3A-49F5-A1CF-88FA1DCF6F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763" y="6016625"/>
              <a:ext cx="214313" cy="827088"/>
            </a:xfrm>
            <a:custGeom>
              <a:avLst/>
              <a:gdLst>
                <a:gd name="T0" fmla="*/ 0 w 45"/>
                <a:gd name="T1" fmla="*/ 0 h 174"/>
                <a:gd name="T2" fmla="*/ 45 w 45"/>
                <a:gd name="T3" fmla="*/ 174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" name="Freeform 25">
              <a:extLst>
                <a:ext uri="{FF2B5EF4-FFF2-40B4-BE49-F238E27FC236}">
                  <a16:creationId xmlns:a16="http://schemas.microsoft.com/office/drawing/2014/main" id="{E2CE0B70-3DD1-4A22-B05B-8A70A3372DD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4288" y="0"/>
              <a:ext cx="1562100" cy="2228850"/>
            </a:xfrm>
            <a:custGeom>
              <a:avLst/>
              <a:gdLst>
                <a:gd name="T0" fmla="*/ 329 w 329"/>
                <a:gd name="T1" fmla="*/ 0 h 469"/>
                <a:gd name="T2" fmla="*/ 0 w 329"/>
                <a:gd name="T3" fmla="*/ 469 h 4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id="{96B6439A-6986-4ED1-9F17-A87907F2777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id="{4A416F24-F780-43FB-BC89-F41CC5802D7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>
                <a:alpha val="9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Isosceles Triangle 22">
              <a:extLst>
                <a:ext uri="{FF2B5EF4-FFF2-40B4-BE49-F238E27FC236}">
                  <a16:creationId xmlns:a16="http://schemas.microsoft.com/office/drawing/2014/main" id="{DCD7711F-E8FC-4082-92BC-F6FCB119065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>
                <a:alpha val="9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Rectangle 38">
              <a:extLst>
                <a:ext uri="{FF2B5EF4-FFF2-40B4-BE49-F238E27FC236}">
                  <a16:creationId xmlns:a16="http://schemas.microsoft.com/office/drawing/2014/main" id="{5C39E810-7538-48FC-A39E-D8DD2EBCBFC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>
                <a:alpha val="9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88631" y="2358391"/>
            <a:ext cx="3498979" cy="2453676"/>
          </a:xfrm>
        </p:spPr>
        <p:txBody>
          <a:bodyPr>
            <a:normAutofit/>
          </a:bodyPr>
          <a:lstStyle/>
          <a:p>
            <a:r>
              <a:rPr lang="pl-PL" dirty="0"/>
              <a:t>Ważne linki 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6089649" y="803186"/>
            <a:ext cx="5310672" cy="524862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l-PL">
                <a:solidFill>
                  <a:srgbClr val="FFFFFE"/>
                </a:solidFill>
              </a:rPr>
              <a:t>Punkty wraz z ich specjalizacją, adresem oraz danym kontaktowymi </a:t>
            </a:r>
          </a:p>
          <a:p>
            <a:r>
              <a:rPr lang="pl-PL">
                <a:solidFill>
                  <a:srgbClr val="FFFFFE"/>
                </a:solidFill>
              </a:rPr>
              <a:t> </a:t>
            </a:r>
            <a:r>
              <a:rPr lang="pl-PL">
                <a:solidFill>
                  <a:srgbClr val="FFFFFE"/>
                </a:solidFill>
                <a:hlinkClick r:id="rId3"/>
              </a:rPr>
              <a:t>https://www.gov.pl/attachment/7b8dde02-7e89-4553-a812-978b110ab844</a:t>
            </a:r>
            <a:endParaRPr lang="pl-PL">
              <a:solidFill>
                <a:srgbClr val="FFFFFE"/>
              </a:solidFill>
            </a:endParaRPr>
          </a:p>
          <a:p>
            <a:pPr marL="0" indent="0">
              <a:buNone/>
            </a:pPr>
            <a:r>
              <a:rPr lang="pl-PL">
                <a:solidFill>
                  <a:srgbClr val="FFFFFE"/>
                </a:solidFill>
              </a:rPr>
              <a:t>Strona rządowa do zapisów </a:t>
            </a:r>
          </a:p>
          <a:p>
            <a:r>
              <a:rPr lang="pl-PL">
                <a:solidFill>
                  <a:srgbClr val="FFFFFE"/>
                </a:solidFill>
                <a:hlinkClick r:id="rId4"/>
              </a:rPr>
              <a:t>https://np.ms.gov.pl/zapisy</a:t>
            </a:r>
            <a:r>
              <a:rPr lang="pl-PL">
                <a:solidFill>
                  <a:srgbClr val="FFFFFE"/>
                </a:solidFill>
              </a:rPr>
              <a:t> </a:t>
            </a:r>
          </a:p>
          <a:p>
            <a:endParaRPr lang="pl-PL">
              <a:solidFill>
                <a:srgbClr val="FFFFF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91345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3" name="Rectangle 8">
            <a:extLst>
              <a:ext uri="{FF2B5EF4-FFF2-40B4-BE49-F238E27FC236}">
                <a16:creationId xmlns:a16="http://schemas.microsoft.com/office/drawing/2014/main" id="{982413CC-69E6-4BDA-A88D-E4EF8F95B2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4" name="Group 10">
            <a:extLst>
              <a:ext uri="{FF2B5EF4-FFF2-40B4-BE49-F238E27FC236}">
                <a16:creationId xmlns:a16="http://schemas.microsoft.com/office/drawing/2014/main" id="{4F1F7357-8633-4CE7-BF80-475EE8A2FA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35" name="Freeform 5">
              <a:extLst>
                <a:ext uri="{FF2B5EF4-FFF2-40B4-BE49-F238E27FC236}">
                  <a16:creationId xmlns:a16="http://schemas.microsoft.com/office/drawing/2014/main" id="{E402FE4E-C12D-497C-AF81-F08E4E02B45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06513" y="0"/>
              <a:ext cx="3862388" cy="6843713"/>
            </a:xfrm>
            <a:custGeom>
              <a:avLst/>
              <a:gdLst>
                <a:gd name="T0" fmla="*/ 813 w 813"/>
                <a:gd name="T1" fmla="*/ 0 h 1440"/>
                <a:gd name="T2" fmla="*/ 435 w 813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" name="Freeform 6">
              <a:extLst>
                <a:ext uri="{FF2B5EF4-FFF2-40B4-BE49-F238E27FC236}">
                  <a16:creationId xmlns:a16="http://schemas.microsoft.com/office/drawing/2014/main" id="{59247B10-170D-4E62-849A-38FCB43C6AF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626725" y="9525"/>
              <a:ext cx="1539875" cy="555625"/>
            </a:xfrm>
            <a:custGeom>
              <a:avLst/>
              <a:gdLst>
                <a:gd name="T0" fmla="*/ 324 w 324"/>
                <a:gd name="T1" fmla="*/ 117 h 117"/>
                <a:gd name="T2" fmla="*/ 0 w 324"/>
                <a:gd name="T3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" name="Freeform 7">
              <a:extLst>
                <a:ext uri="{FF2B5EF4-FFF2-40B4-BE49-F238E27FC236}">
                  <a16:creationId xmlns:a16="http://schemas.microsoft.com/office/drawing/2014/main" id="{89A587A7-1BEF-45AA-9EFC-6558A8749CE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247313" y="5013325"/>
              <a:ext cx="1919288" cy="1830388"/>
            </a:xfrm>
            <a:custGeom>
              <a:avLst/>
              <a:gdLst>
                <a:gd name="T0" fmla="*/ 0 w 404"/>
                <a:gd name="T1" fmla="*/ 385 h 385"/>
                <a:gd name="T2" fmla="*/ 404 w 404"/>
                <a:gd name="T3" fmla="*/ 0 h 3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" name="Freeform 8">
              <a:extLst>
                <a:ext uri="{FF2B5EF4-FFF2-40B4-BE49-F238E27FC236}">
                  <a16:creationId xmlns:a16="http://schemas.microsoft.com/office/drawing/2014/main" id="{AC25B5A1-6EF7-44EC-A2F0-1EDC96A79B0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0775" y="0"/>
              <a:ext cx="3676650" cy="6843713"/>
            </a:xfrm>
            <a:custGeom>
              <a:avLst/>
              <a:gdLst>
                <a:gd name="T0" fmla="*/ 774 w 774"/>
                <a:gd name="T1" fmla="*/ 0 h 1440"/>
                <a:gd name="T2" fmla="*/ 411 w 774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5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" name="Freeform 9">
              <a:extLst>
                <a:ext uri="{FF2B5EF4-FFF2-40B4-BE49-F238E27FC236}">
                  <a16:creationId xmlns:a16="http://schemas.microsoft.com/office/drawing/2014/main" id="{80B8582C-7E17-4115-9FF1-979C8405CB5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02988" y="9525"/>
              <a:ext cx="963613" cy="366713"/>
            </a:xfrm>
            <a:custGeom>
              <a:avLst/>
              <a:gdLst>
                <a:gd name="T0" fmla="*/ 203 w 203"/>
                <a:gd name="T1" fmla="*/ 77 h 77"/>
                <a:gd name="T2" fmla="*/ 0 w 203"/>
                <a:gd name="T3" fmla="*/ 0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5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0" name="Freeform 10">
              <a:extLst>
                <a:ext uri="{FF2B5EF4-FFF2-40B4-BE49-F238E27FC236}">
                  <a16:creationId xmlns:a16="http://schemas.microsoft.com/office/drawing/2014/main" id="{F6C4AB66-7A18-4E51-935B-237F4CA8272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494963" y="5275263"/>
              <a:ext cx="1666875" cy="1577975"/>
            </a:xfrm>
            <a:custGeom>
              <a:avLst/>
              <a:gdLst>
                <a:gd name="T0" fmla="*/ 0 w 351"/>
                <a:gd name="T1" fmla="*/ 332 h 332"/>
                <a:gd name="T2" fmla="*/ 351 w 351"/>
                <a:gd name="T3" fmla="*/ 0 h 3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5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" name="Freeform 11">
              <a:extLst>
                <a:ext uri="{FF2B5EF4-FFF2-40B4-BE49-F238E27FC236}">
                  <a16:creationId xmlns:a16="http://schemas.microsoft.com/office/drawing/2014/main" id="{CDF12911-A240-4580-8788-0C49DB1FEDB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01713" y="0"/>
              <a:ext cx="3621088" cy="6843713"/>
            </a:xfrm>
            <a:custGeom>
              <a:avLst/>
              <a:gdLst>
                <a:gd name="T0" fmla="*/ 762 w 762"/>
                <a:gd name="T1" fmla="*/ 0 h 1440"/>
                <a:gd name="T2" fmla="*/ 403 w 762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" name="Freeform 12">
              <a:extLst>
                <a:ext uri="{FF2B5EF4-FFF2-40B4-BE49-F238E27FC236}">
                  <a16:creationId xmlns:a16="http://schemas.microsoft.com/office/drawing/2014/main" id="{EAE0F5DE-442D-4F6C-B02C-2568ED19585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501438" y="9525"/>
              <a:ext cx="665163" cy="257175"/>
            </a:xfrm>
            <a:custGeom>
              <a:avLst/>
              <a:gdLst>
                <a:gd name="T0" fmla="*/ 140 w 140"/>
                <a:gd name="T1" fmla="*/ 54 h 54"/>
                <a:gd name="T2" fmla="*/ 0 w 140"/>
                <a:gd name="T3" fmla="*/ 0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" name="Freeform 13">
              <a:extLst>
                <a:ext uri="{FF2B5EF4-FFF2-40B4-BE49-F238E27FC236}">
                  <a16:creationId xmlns:a16="http://schemas.microsoft.com/office/drawing/2014/main" id="{4F24A002-AFDE-4034-85BE-CBF005AE923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641013" y="5408613"/>
              <a:ext cx="1525588" cy="1435100"/>
            </a:xfrm>
            <a:custGeom>
              <a:avLst/>
              <a:gdLst>
                <a:gd name="T0" fmla="*/ 0 w 321"/>
                <a:gd name="T1" fmla="*/ 302 h 302"/>
                <a:gd name="T2" fmla="*/ 321 w 321"/>
                <a:gd name="T3" fmla="*/ 0 h 3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" name="Freeform 14">
              <a:extLst>
                <a:ext uri="{FF2B5EF4-FFF2-40B4-BE49-F238E27FC236}">
                  <a16:creationId xmlns:a16="http://schemas.microsoft.com/office/drawing/2014/main" id="{36F0721E-B4B0-4A6C-A92C-F8DE92D3AC0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01713" y="0"/>
              <a:ext cx="3244850" cy="6843713"/>
            </a:xfrm>
            <a:custGeom>
              <a:avLst/>
              <a:gdLst>
                <a:gd name="T0" fmla="*/ 683 w 683"/>
                <a:gd name="T1" fmla="*/ 0 h 1440"/>
                <a:gd name="T2" fmla="*/ 355 w 683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" name="Freeform 15">
              <a:extLst>
                <a:ext uri="{FF2B5EF4-FFF2-40B4-BE49-F238E27FC236}">
                  <a16:creationId xmlns:a16="http://schemas.microsoft.com/office/drawing/2014/main" id="{54D2DC98-69F8-4F2F-9D45-BDFFA5E2BBB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802938" y="5518150"/>
              <a:ext cx="1363663" cy="1325563"/>
            </a:xfrm>
            <a:custGeom>
              <a:avLst/>
              <a:gdLst>
                <a:gd name="T0" fmla="*/ 0 w 287"/>
                <a:gd name="T1" fmla="*/ 279 h 279"/>
                <a:gd name="T2" fmla="*/ 287 w 287"/>
                <a:gd name="T3" fmla="*/ 0 h 2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" name="Freeform 16">
              <a:extLst>
                <a:ext uri="{FF2B5EF4-FFF2-40B4-BE49-F238E27FC236}">
                  <a16:creationId xmlns:a16="http://schemas.microsoft.com/office/drawing/2014/main" id="{0A636E33-DC38-40B9-B941-037E5D8603F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89000" y="0"/>
              <a:ext cx="3230563" cy="6843713"/>
            </a:xfrm>
            <a:custGeom>
              <a:avLst/>
              <a:gdLst>
                <a:gd name="T0" fmla="*/ 680 w 680"/>
                <a:gd name="T1" fmla="*/ 0 h 1440"/>
                <a:gd name="T2" fmla="*/ 337 w 680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" name="Freeform 17">
              <a:extLst>
                <a:ext uri="{FF2B5EF4-FFF2-40B4-BE49-F238E27FC236}">
                  <a16:creationId xmlns:a16="http://schemas.microsoft.com/office/drawing/2014/main" id="{03D30690-68C2-4AEC-9789-1495D97E194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979150" y="5694363"/>
              <a:ext cx="1187450" cy="1149350"/>
            </a:xfrm>
            <a:custGeom>
              <a:avLst/>
              <a:gdLst>
                <a:gd name="T0" fmla="*/ 0 w 250"/>
                <a:gd name="T1" fmla="*/ 242 h 242"/>
                <a:gd name="T2" fmla="*/ 250 w 250"/>
                <a:gd name="T3" fmla="*/ 0 h 2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8" name="Freeform 18">
              <a:extLst>
                <a:ext uri="{FF2B5EF4-FFF2-40B4-BE49-F238E27FC236}">
                  <a16:creationId xmlns:a16="http://schemas.microsoft.com/office/drawing/2014/main" id="{1020B1B9-821B-49FB-BDC9-57DA08CBC30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84188" y="0"/>
              <a:ext cx="3421063" cy="6843713"/>
            </a:xfrm>
            <a:custGeom>
              <a:avLst/>
              <a:gdLst>
                <a:gd name="T0" fmla="*/ 720 w 720"/>
                <a:gd name="T1" fmla="*/ 0 h 1440"/>
                <a:gd name="T2" fmla="*/ 362 w 720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9" name="Freeform 19">
              <a:extLst>
                <a:ext uri="{FF2B5EF4-FFF2-40B4-BE49-F238E27FC236}">
                  <a16:creationId xmlns:a16="http://schemas.microsoft.com/office/drawing/2014/main" id="{720EDCE4-8B18-413F-989E-E79628E5AF1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87125" y="6049963"/>
              <a:ext cx="879475" cy="793750"/>
            </a:xfrm>
            <a:custGeom>
              <a:avLst/>
              <a:gdLst>
                <a:gd name="T0" fmla="*/ 0 w 185"/>
                <a:gd name="T1" fmla="*/ 167 h 167"/>
                <a:gd name="T2" fmla="*/ 185 w 185"/>
                <a:gd name="T3" fmla="*/ 0 h 1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" name="Freeform 20">
              <a:extLst>
                <a:ext uri="{FF2B5EF4-FFF2-40B4-BE49-F238E27FC236}">
                  <a16:creationId xmlns:a16="http://schemas.microsoft.com/office/drawing/2014/main" id="{8563351E-0DDD-4FC8-8D0C-1E446E3C1B5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98488" y="0"/>
              <a:ext cx="2717800" cy="6843713"/>
            </a:xfrm>
            <a:custGeom>
              <a:avLst/>
              <a:gdLst>
                <a:gd name="T0" fmla="*/ 572 w 572"/>
                <a:gd name="T1" fmla="*/ 0 h 1440"/>
                <a:gd name="T2" fmla="*/ 164 w 572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15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" name="Freeform 21">
              <a:extLst>
                <a:ext uri="{FF2B5EF4-FFF2-40B4-BE49-F238E27FC236}">
                  <a16:creationId xmlns:a16="http://schemas.microsoft.com/office/drawing/2014/main" id="{15E8B705-64E7-4513-B3CB-BF46C35732B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61938" y="0"/>
              <a:ext cx="2944813" cy="6843713"/>
            </a:xfrm>
            <a:custGeom>
              <a:avLst/>
              <a:gdLst>
                <a:gd name="T0" fmla="*/ 620 w 620"/>
                <a:gd name="T1" fmla="*/ 0 h 1440"/>
                <a:gd name="T2" fmla="*/ 186 w 620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5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" name="Freeform 22">
              <a:extLst>
                <a:ext uri="{FF2B5EF4-FFF2-40B4-BE49-F238E27FC236}">
                  <a16:creationId xmlns:a16="http://schemas.microsoft.com/office/drawing/2014/main" id="{30DAEE1C-EBB5-47F5-9E76-564FCFDBFC2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417513" y="0"/>
              <a:ext cx="2403475" cy="6843713"/>
            </a:xfrm>
            <a:custGeom>
              <a:avLst/>
              <a:gdLst>
                <a:gd name="T0" fmla="*/ 506 w 506"/>
                <a:gd name="T1" fmla="*/ 0 h 1440"/>
                <a:gd name="T2" fmla="*/ 171 w 506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3" name="Freeform 23">
              <a:extLst>
                <a:ext uri="{FF2B5EF4-FFF2-40B4-BE49-F238E27FC236}">
                  <a16:creationId xmlns:a16="http://schemas.microsoft.com/office/drawing/2014/main" id="{EDB255E9-A3E2-4098-99A1-FE38FAD15D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4288" y="9525"/>
              <a:ext cx="1771650" cy="3198813"/>
            </a:xfrm>
            <a:custGeom>
              <a:avLst/>
              <a:gdLst>
                <a:gd name="T0" fmla="*/ 373 w 373"/>
                <a:gd name="T1" fmla="*/ 0 h 673"/>
                <a:gd name="T2" fmla="*/ 0 w 373"/>
                <a:gd name="T3" fmla="*/ 673 h 6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" name="Freeform 24">
              <a:extLst>
                <a:ext uri="{FF2B5EF4-FFF2-40B4-BE49-F238E27FC236}">
                  <a16:creationId xmlns:a16="http://schemas.microsoft.com/office/drawing/2014/main" id="{D2507F2A-27AF-4833-8273-5FC9A988639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763" y="6016625"/>
              <a:ext cx="214313" cy="827088"/>
            </a:xfrm>
            <a:custGeom>
              <a:avLst/>
              <a:gdLst>
                <a:gd name="T0" fmla="*/ 0 w 45"/>
                <a:gd name="T1" fmla="*/ 0 h 174"/>
                <a:gd name="T2" fmla="*/ 45 w 45"/>
                <a:gd name="T3" fmla="*/ 174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" name="Freeform 25">
              <a:extLst>
                <a:ext uri="{FF2B5EF4-FFF2-40B4-BE49-F238E27FC236}">
                  <a16:creationId xmlns:a16="http://schemas.microsoft.com/office/drawing/2014/main" id="{8DFB8904-0CB8-45AD-ABD2-F7A582365E8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4288" y="0"/>
              <a:ext cx="1562100" cy="2228850"/>
            </a:xfrm>
            <a:custGeom>
              <a:avLst/>
              <a:gdLst>
                <a:gd name="T0" fmla="*/ 329 w 329"/>
                <a:gd name="T1" fmla="*/ 0 h 469"/>
                <a:gd name="T2" fmla="*/ 0 w 329"/>
                <a:gd name="T3" fmla="*/ 469 h 4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59287" y="798881"/>
            <a:ext cx="8673427" cy="1048945"/>
          </a:xfrm>
        </p:spPr>
        <p:txBody>
          <a:bodyPr>
            <a:normAutofit/>
          </a:bodyPr>
          <a:lstStyle/>
          <a:p>
            <a:r>
              <a:rPr lang="pl-PL">
                <a:solidFill>
                  <a:schemeClr val="tx1"/>
                </a:solidFill>
              </a:rPr>
              <a:t>Źródła</a:t>
            </a:r>
          </a:p>
        </p:txBody>
      </p:sp>
      <p:graphicFrame>
        <p:nvGraphicFramePr>
          <p:cNvPr id="54" name="Symbol zastępczy zawartości 2">
            <a:extLst>
              <a:ext uri="{FF2B5EF4-FFF2-40B4-BE49-F238E27FC236}">
                <a16:creationId xmlns:a16="http://schemas.microsoft.com/office/drawing/2014/main" id="{6F45457A-D3E8-CA4C-C3DC-DC7C73F65A7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8586343"/>
              </p:ext>
            </p:extLst>
          </p:nvPr>
        </p:nvGraphicFramePr>
        <p:xfrm>
          <a:off x="807722" y="1990976"/>
          <a:ext cx="10576558" cy="41754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150742611"/>
      </p:ext>
    </p:extLst>
  </p:cSld>
  <p:clrMapOvr>
    <a:masterClrMapping/>
  </p:clrMapOvr>
  <p:transition spd="slow">
    <p:cover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59C0AD34-689A-4954-B857-28A56A031C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2EF251E5-B061-410C-B249-58C6857613E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12" name="Freeform 5">
              <a:extLst>
                <a:ext uri="{FF2B5EF4-FFF2-40B4-BE49-F238E27FC236}">
                  <a16:creationId xmlns:a16="http://schemas.microsoft.com/office/drawing/2014/main" id="{5820E53A-A780-41CF-9B04-52B707A5680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06513" y="0"/>
              <a:ext cx="3862388" cy="6843713"/>
            </a:xfrm>
            <a:custGeom>
              <a:avLst/>
              <a:gdLst>
                <a:gd name="T0" fmla="*/ 813 w 813"/>
                <a:gd name="T1" fmla="*/ 0 h 1440"/>
                <a:gd name="T2" fmla="*/ 435 w 813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6">
              <a:extLst>
                <a:ext uri="{FF2B5EF4-FFF2-40B4-BE49-F238E27FC236}">
                  <a16:creationId xmlns:a16="http://schemas.microsoft.com/office/drawing/2014/main" id="{9A337230-F2D4-4984-B33B-BD5732CA7FB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626725" y="9525"/>
              <a:ext cx="1539875" cy="555625"/>
            </a:xfrm>
            <a:custGeom>
              <a:avLst/>
              <a:gdLst>
                <a:gd name="T0" fmla="*/ 324 w 324"/>
                <a:gd name="T1" fmla="*/ 117 h 117"/>
                <a:gd name="T2" fmla="*/ 0 w 324"/>
                <a:gd name="T3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7">
              <a:extLst>
                <a:ext uri="{FF2B5EF4-FFF2-40B4-BE49-F238E27FC236}">
                  <a16:creationId xmlns:a16="http://schemas.microsoft.com/office/drawing/2014/main" id="{150374BA-0847-4D86-BDAD-B3616B48ACB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247313" y="5013325"/>
              <a:ext cx="1919288" cy="1830388"/>
            </a:xfrm>
            <a:custGeom>
              <a:avLst/>
              <a:gdLst>
                <a:gd name="T0" fmla="*/ 0 w 404"/>
                <a:gd name="T1" fmla="*/ 385 h 385"/>
                <a:gd name="T2" fmla="*/ 404 w 404"/>
                <a:gd name="T3" fmla="*/ 0 h 3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" name="Freeform 8">
              <a:extLst>
                <a:ext uri="{FF2B5EF4-FFF2-40B4-BE49-F238E27FC236}">
                  <a16:creationId xmlns:a16="http://schemas.microsoft.com/office/drawing/2014/main" id="{756B05EF-64B2-4E1A-BEE2-2C91CEE448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0775" y="0"/>
              <a:ext cx="3676650" cy="6843713"/>
            </a:xfrm>
            <a:custGeom>
              <a:avLst/>
              <a:gdLst>
                <a:gd name="T0" fmla="*/ 774 w 774"/>
                <a:gd name="T1" fmla="*/ 0 h 1440"/>
                <a:gd name="T2" fmla="*/ 411 w 774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" name="Freeform 9">
              <a:extLst>
                <a:ext uri="{FF2B5EF4-FFF2-40B4-BE49-F238E27FC236}">
                  <a16:creationId xmlns:a16="http://schemas.microsoft.com/office/drawing/2014/main" id="{8EAC8528-3758-4668-AC4F-7A1ED80AA9B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02988" y="9525"/>
              <a:ext cx="963613" cy="366713"/>
            </a:xfrm>
            <a:custGeom>
              <a:avLst/>
              <a:gdLst>
                <a:gd name="T0" fmla="*/ 203 w 203"/>
                <a:gd name="T1" fmla="*/ 77 h 77"/>
                <a:gd name="T2" fmla="*/ 0 w 203"/>
                <a:gd name="T3" fmla="*/ 0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0">
              <a:extLst>
                <a:ext uri="{FF2B5EF4-FFF2-40B4-BE49-F238E27FC236}">
                  <a16:creationId xmlns:a16="http://schemas.microsoft.com/office/drawing/2014/main" id="{9C60E31E-3A6D-4751-A2B9-6D6BBD3F42F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494963" y="5275263"/>
              <a:ext cx="1666875" cy="1577975"/>
            </a:xfrm>
            <a:custGeom>
              <a:avLst/>
              <a:gdLst>
                <a:gd name="T0" fmla="*/ 0 w 351"/>
                <a:gd name="T1" fmla="*/ 332 h 332"/>
                <a:gd name="T2" fmla="*/ 351 w 351"/>
                <a:gd name="T3" fmla="*/ 0 h 3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1">
              <a:extLst>
                <a:ext uri="{FF2B5EF4-FFF2-40B4-BE49-F238E27FC236}">
                  <a16:creationId xmlns:a16="http://schemas.microsoft.com/office/drawing/2014/main" id="{BDA3DA6A-3268-4B0F-AEE7-DAA73B1F398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01713" y="0"/>
              <a:ext cx="3621088" cy="6843713"/>
            </a:xfrm>
            <a:custGeom>
              <a:avLst/>
              <a:gdLst>
                <a:gd name="T0" fmla="*/ 762 w 762"/>
                <a:gd name="T1" fmla="*/ 0 h 1440"/>
                <a:gd name="T2" fmla="*/ 403 w 762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12">
              <a:extLst>
                <a:ext uri="{FF2B5EF4-FFF2-40B4-BE49-F238E27FC236}">
                  <a16:creationId xmlns:a16="http://schemas.microsoft.com/office/drawing/2014/main" id="{2998BF04-8D3F-4A2A-99F5-4CA4E8CEAC7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501438" y="9525"/>
              <a:ext cx="665163" cy="257175"/>
            </a:xfrm>
            <a:custGeom>
              <a:avLst/>
              <a:gdLst>
                <a:gd name="T0" fmla="*/ 140 w 140"/>
                <a:gd name="T1" fmla="*/ 54 h 54"/>
                <a:gd name="T2" fmla="*/ 0 w 140"/>
                <a:gd name="T3" fmla="*/ 0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13">
              <a:extLst>
                <a:ext uri="{FF2B5EF4-FFF2-40B4-BE49-F238E27FC236}">
                  <a16:creationId xmlns:a16="http://schemas.microsoft.com/office/drawing/2014/main" id="{0634B53A-D297-4948-A6D6-F6A97EA3025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641013" y="5408613"/>
              <a:ext cx="1525588" cy="1435100"/>
            </a:xfrm>
            <a:custGeom>
              <a:avLst/>
              <a:gdLst>
                <a:gd name="T0" fmla="*/ 0 w 321"/>
                <a:gd name="T1" fmla="*/ 302 h 302"/>
                <a:gd name="T2" fmla="*/ 321 w 321"/>
                <a:gd name="T3" fmla="*/ 0 h 3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" name="Freeform 14">
              <a:extLst>
                <a:ext uri="{FF2B5EF4-FFF2-40B4-BE49-F238E27FC236}">
                  <a16:creationId xmlns:a16="http://schemas.microsoft.com/office/drawing/2014/main" id="{4E8DB691-0BA0-400D-800A-75BC377428E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01713" y="0"/>
              <a:ext cx="3244850" cy="6843713"/>
            </a:xfrm>
            <a:custGeom>
              <a:avLst/>
              <a:gdLst>
                <a:gd name="T0" fmla="*/ 683 w 683"/>
                <a:gd name="T1" fmla="*/ 0 h 1440"/>
                <a:gd name="T2" fmla="*/ 355 w 683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" name="Freeform 15">
              <a:extLst>
                <a:ext uri="{FF2B5EF4-FFF2-40B4-BE49-F238E27FC236}">
                  <a16:creationId xmlns:a16="http://schemas.microsoft.com/office/drawing/2014/main" id="{AFAFDDA3-AC41-4CF2-94B8-57BB1C5E5C2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802938" y="5518150"/>
              <a:ext cx="1363663" cy="1325563"/>
            </a:xfrm>
            <a:custGeom>
              <a:avLst/>
              <a:gdLst>
                <a:gd name="T0" fmla="*/ 0 w 287"/>
                <a:gd name="T1" fmla="*/ 279 h 279"/>
                <a:gd name="T2" fmla="*/ 287 w 287"/>
                <a:gd name="T3" fmla="*/ 0 h 2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" name="Freeform 16">
              <a:extLst>
                <a:ext uri="{FF2B5EF4-FFF2-40B4-BE49-F238E27FC236}">
                  <a16:creationId xmlns:a16="http://schemas.microsoft.com/office/drawing/2014/main" id="{4A15B2B0-A771-4DFA-9D23-CB066DAE79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89000" y="0"/>
              <a:ext cx="3230563" cy="6843713"/>
            </a:xfrm>
            <a:custGeom>
              <a:avLst/>
              <a:gdLst>
                <a:gd name="T0" fmla="*/ 680 w 680"/>
                <a:gd name="T1" fmla="*/ 0 h 1440"/>
                <a:gd name="T2" fmla="*/ 337 w 680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" name="Freeform 17">
              <a:extLst>
                <a:ext uri="{FF2B5EF4-FFF2-40B4-BE49-F238E27FC236}">
                  <a16:creationId xmlns:a16="http://schemas.microsoft.com/office/drawing/2014/main" id="{6181A0C3-EE79-45C0-B2F7-3EFDF30C92A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979150" y="5694363"/>
              <a:ext cx="1187450" cy="1149350"/>
            </a:xfrm>
            <a:custGeom>
              <a:avLst/>
              <a:gdLst>
                <a:gd name="T0" fmla="*/ 0 w 250"/>
                <a:gd name="T1" fmla="*/ 242 h 242"/>
                <a:gd name="T2" fmla="*/ 250 w 250"/>
                <a:gd name="T3" fmla="*/ 0 h 2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" name="Freeform 18">
              <a:extLst>
                <a:ext uri="{FF2B5EF4-FFF2-40B4-BE49-F238E27FC236}">
                  <a16:creationId xmlns:a16="http://schemas.microsoft.com/office/drawing/2014/main" id="{15E0117B-FD22-48B9-9C77-A8B559036E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84188" y="0"/>
              <a:ext cx="3421063" cy="6843713"/>
            </a:xfrm>
            <a:custGeom>
              <a:avLst/>
              <a:gdLst>
                <a:gd name="T0" fmla="*/ 720 w 720"/>
                <a:gd name="T1" fmla="*/ 0 h 1440"/>
                <a:gd name="T2" fmla="*/ 362 w 720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9">
              <a:extLst>
                <a:ext uri="{FF2B5EF4-FFF2-40B4-BE49-F238E27FC236}">
                  <a16:creationId xmlns:a16="http://schemas.microsoft.com/office/drawing/2014/main" id="{8E85FCEE-A313-4486-8C87-02810F6930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87125" y="6049963"/>
              <a:ext cx="879475" cy="793750"/>
            </a:xfrm>
            <a:custGeom>
              <a:avLst/>
              <a:gdLst>
                <a:gd name="T0" fmla="*/ 0 w 185"/>
                <a:gd name="T1" fmla="*/ 167 h 167"/>
                <a:gd name="T2" fmla="*/ 185 w 185"/>
                <a:gd name="T3" fmla="*/ 0 h 1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0">
              <a:extLst>
                <a:ext uri="{FF2B5EF4-FFF2-40B4-BE49-F238E27FC236}">
                  <a16:creationId xmlns:a16="http://schemas.microsoft.com/office/drawing/2014/main" id="{1C675BF2-101E-485B-8567-6DAC3E2E562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98488" y="0"/>
              <a:ext cx="2717800" cy="6843713"/>
            </a:xfrm>
            <a:custGeom>
              <a:avLst/>
              <a:gdLst>
                <a:gd name="T0" fmla="*/ 572 w 572"/>
                <a:gd name="T1" fmla="*/ 0 h 1440"/>
                <a:gd name="T2" fmla="*/ 164 w 572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1">
              <a:extLst>
                <a:ext uri="{FF2B5EF4-FFF2-40B4-BE49-F238E27FC236}">
                  <a16:creationId xmlns:a16="http://schemas.microsoft.com/office/drawing/2014/main" id="{FB45911A-8248-42F7-B3EB-A00DB572005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61938" y="0"/>
              <a:ext cx="2944813" cy="6843713"/>
            </a:xfrm>
            <a:custGeom>
              <a:avLst/>
              <a:gdLst>
                <a:gd name="T0" fmla="*/ 620 w 620"/>
                <a:gd name="T1" fmla="*/ 0 h 1440"/>
                <a:gd name="T2" fmla="*/ 186 w 620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" name="Freeform 22">
              <a:extLst>
                <a:ext uri="{FF2B5EF4-FFF2-40B4-BE49-F238E27FC236}">
                  <a16:creationId xmlns:a16="http://schemas.microsoft.com/office/drawing/2014/main" id="{5BB462F8-D1E7-49F8-BC68-C084D693D1F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417513" y="0"/>
              <a:ext cx="2403475" cy="6843713"/>
            </a:xfrm>
            <a:custGeom>
              <a:avLst/>
              <a:gdLst>
                <a:gd name="T0" fmla="*/ 506 w 506"/>
                <a:gd name="T1" fmla="*/ 0 h 1440"/>
                <a:gd name="T2" fmla="*/ 171 w 506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" name="Freeform 23">
              <a:extLst>
                <a:ext uri="{FF2B5EF4-FFF2-40B4-BE49-F238E27FC236}">
                  <a16:creationId xmlns:a16="http://schemas.microsoft.com/office/drawing/2014/main" id="{A42670A7-31BD-4399-A52B-58F7DC2CD85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4288" y="9525"/>
              <a:ext cx="1771650" cy="3198813"/>
            </a:xfrm>
            <a:custGeom>
              <a:avLst/>
              <a:gdLst>
                <a:gd name="T0" fmla="*/ 373 w 373"/>
                <a:gd name="T1" fmla="*/ 0 h 673"/>
                <a:gd name="T2" fmla="*/ 0 w 373"/>
                <a:gd name="T3" fmla="*/ 673 h 6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" name="Freeform 24">
              <a:extLst>
                <a:ext uri="{FF2B5EF4-FFF2-40B4-BE49-F238E27FC236}">
                  <a16:creationId xmlns:a16="http://schemas.microsoft.com/office/drawing/2014/main" id="{9A3D52C0-9637-4872-BE90-954269A9711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763" y="6016625"/>
              <a:ext cx="214313" cy="827088"/>
            </a:xfrm>
            <a:custGeom>
              <a:avLst/>
              <a:gdLst>
                <a:gd name="T0" fmla="*/ 0 w 45"/>
                <a:gd name="T1" fmla="*/ 0 h 174"/>
                <a:gd name="T2" fmla="*/ 45 w 45"/>
                <a:gd name="T3" fmla="*/ 174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4" name="Freeform 25">
              <a:extLst>
                <a:ext uri="{FF2B5EF4-FFF2-40B4-BE49-F238E27FC236}">
                  <a16:creationId xmlns:a16="http://schemas.microsoft.com/office/drawing/2014/main" id="{3C8A97F0-11E5-4091-BFF3-12036C2E243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4288" y="0"/>
              <a:ext cx="1562100" cy="2228850"/>
            </a:xfrm>
            <a:custGeom>
              <a:avLst/>
              <a:gdLst>
                <a:gd name="T0" fmla="*/ 329 w 329"/>
                <a:gd name="T1" fmla="*/ 0 h 469"/>
                <a:gd name="T2" fmla="*/ 0 w 329"/>
                <a:gd name="T3" fmla="*/ 469 h 4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pic>
        <p:nvPicPr>
          <p:cNvPr id="4" name="Obraz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878" t="906" r="7347" b="-905"/>
          <a:stretch/>
        </p:blipFill>
        <p:spPr>
          <a:xfrm>
            <a:off x="-13963" y="-14287"/>
            <a:ext cx="12191675" cy="6858000"/>
          </a:xfrm>
          <a:prstGeom prst="rect">
            <a:avLst/>
          </a:prstGeom>
        </p:spPr>
      </p:pic>
      <p:sp>
        <p:nvSpPr>
          <p:cNvPr id="34" name="Rectangle 33">
            <a:extLst>
              <a:ext uri="{FF2B5EF4-FFF2-40B4-BE49-F238E27FC236}">
                <a16:creationId xmlns:a16="http://schemas.microsoft.com/office/drawing/2014/main" id="{0D46847E-DF7B-4BE5-BA10-97AFF961CC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674042" y="1186483"/>
            <a:ext cx="8843596" cy="505416"/>
          </a:xfrm>
          <a:prstGeom prst="rect">
            <a:avLst/>
          </a:prstGeom>
          <a:solidFill>
            <a:schemeClr val="accent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227E50E2-800F-4574-8926-D1DB68914B2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669293" y="1776933"/>
            <a:ext cx="8845667" cy="3536419"/>
          </a:xfrm>
          <a:prstGeom prst="rect">
            <a:avLst/>
          </a:prstGeom>
          <a:solidFill>
            <a:schemeClr val="accent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077181" y="2358391"/>
            <a:ext cx="2714952" cy="2453676"/>
          </a:xfrm>
        </p:spPr>
        <p:txBody>
          <a:bodyPr>
            <a:normAutofit/>
          </a:bodyPr>
          <a:lstStyle/>
          <a:p>
            <a:r>
              <a:rPr lang="pl-PL" sz="3100"/>
              <a:t>Czym jest dyżur specjalistyczny?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5112160" y="1862274"/>
            <a:ext cx="5315742" cy="3368347"/>
          </a:xfrm>
        </p:spPr>
        <p:txBody>
          <a:bodyPr>
            <a:normAutofit/>
          </a:bodyPr>
          <a:lstStyle/>
          <a:p>
            <a:r>
              <a:rPr lang="pl-PL">
                <a:solidFill>
                  <a:srgbClr val="FFFFFE"/>
                </a:solidFill>
              </a:rPr>
              <a:t>Dyżury specjalistyczne to dyżury w ramach nieodpłatnej pomocy prawnej, w ciągu których osoba potrzebująca może się zgłosić po pomoc. </a:t>
            </a:r>
          </a:p>
          <a:p>
            <a:r>
              <a:rPr lang="pl-PL">
                <a:solidFill>
                  <a:srgbClr val="FFFFFE"/>
                </a:solidFill>
              </a:rPr>
              <a:t>Nazywają się specjalistycznymi, ponieważ dotyczą konkretnej dziedziny prawa lub określonej kategorii problemów </a:t>
            </a:r>
          </a:p>
          <a:p>
            <a:endParaRPr lang="pl-PL">
              <a:solidFill>
                <a:srgbClr val="FFFFFE"/>
              </a:solidFill>
            </a:endParaRPr>
          </a:p>
        </p:txBody>
      </p:sp>
      <p:sp>
        <p:nvSpPr>
          <p:cNvPr id="38" name="Isosceles Triangle 39">
            <a:extLst>
              <a:ext uri="{FF2B5EF4-FFF2-40B4-BE49-F238E27FC236}">
                <a16:creationId xmlns:a16="http://schemas.microsoft.com/office/drawing/2014/main" id="{7DC56226-648F-4399-93F6-94D24B60469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5892384" y="5313353"/>
            <a:ext cx="407233" cy="351063"/>
          </a:xfrm>
          <a:prstGeom prst="triangle">
            <a:avLst/>
          </a:prstGeom>
          <a:solidFill>
            <a:schemeClr val="accent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162069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push dir="u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A3BAF07C-C39E-42EB-BB22-8D46691D97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93061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D8E9CF54-0466-4261-9E62-0249E60E18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329674" y="-59376"/>
            <a:ext cx="12515851" cy="6923798"/>
            <a:chOff x="-329674" y="-51881"/>
            <a:chExt cx="12515851" cy="6923798"/>
          </a:xfrm>
        </p:grpSpPr>
        <p:sp>
          <p:nvSpPr>
            <p:cNvPr id="12" name="Freeform 5">
              <a:extLst>
                <a:ext uri="{FF2B5EF4-FFF2-40B4-BE49-F238E27FC236}">
                  <a16:creationId xmlns:a16="http://schemas.microsoft.com/office/drawing/2014/main" id="{33E32106-E8B1-4F76-9EE6-58537738A3C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329674" y="1298404"/>
              <a:ext cx="9702800" cy="5573512"/>
            </a:xfrm>
            <a:custGeom>
              <a:avLst/>
              <a:gdLst/>
              <a:ahLst/>
              <a:cxnLst/>
              <a:rect l="0" t="0" r="r" b="b"/>
              <a:pathLst>
                <a:path w="2038" h="1169">
                  <a:moveTo>
                    <a:pt x="1752" y="1169"/>
                  </a:moveTo>
                  <a:cubicBezTo>
                    <a:pt x="2038" y="928"/>
                    <a:pt x="1673" y="513"/>
                    <a:pt x="1487" y="334"/>
                  </a:cubicBezTo>
                  <a:cubicBezTo>
                    <a:pt x="1316" y="170"/>
                    <a:pt x="1099" y="43"/>
                    <a:pt x="860" y="22"/>
                  </a:cubicBezTo>
                  <a:cubicBezTo>
                    <a:pt x="621" y="0"/>
                    <a:pt x="341" y="128"/>
                    <a:pt x="199" y="318"/>
                  </a:cubicBezTo>
                  <a:cubicBezTo>
                    <a:pt x="0" y="586"/>
                    <a:pt x="184" y="965"/>
                    <a:pt x="399" y="116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pl-PL"/>
            </a:p>
          </p:txBody>
        </p:sp>
        <p:sp>
          <p:nvSpPr>
            <p:cNvPr id="13" name="Freeform 6">
              <a:extLst>
                <a:ext uri="{FF2B5EF4-FFF2-40B4-BE49-F238E27FC236}">
                  <a16:creationId xmlns:a16="http://schemas.microsoft.com/office/drawing/2014/main" id="{C32C2C46-A045-44FB-8A74-5EBD650C278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70451" y="2018236"/>
              <a:ext cx="7373938" cy="4848892"/>
            </a:xfrm>
            <a:custGeom>
              <a:avLst/>
              <a:gdLst/>
              <a:ahLst/>
              <a:cxnLst/>
              <a:rect l="0" t="0" r="r" b="b"/>
              <a:pathLst>
                <a:path w="1549" h="1017">
                  <a:moveTo>
                    <a:pt x="1025" y="1016"/>
                  </a:moveTo>
                  <a:cubicBezTo>
                    <a:pt x="1223" y="971"/>
                    <a:pt x="1549" y="857"/>
                    <a:pt x="1443" y="592"/>
                  </a:cubicBezTo>
                  <a:cubicBezTo>
                    <a:pt x="1344" y="344"/>
                    <a:pt x="1041" y="111"/>
                    <a:pt x="782" y="53"/>
                  </a:cubicBezTo>
                  <a:cubicBezTo>
                    <a:pt x="545" y="0"/>
                    <a:pt x="275" y="117"/>
                    <a:pt x="150" y="329"/>
                  </a:cubicBezTo>
                  <a:cubicBezTo>
                    <a:pt x="0" y="584"/>
                    <a:pt x="243" y="911"/>
                    <a:pt x="477" y="101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pl-PL"/>
            </a:p>
          </p:txBody>
        </p:sp>
        <p:sp>
          <p:nvSpPr>
            <p:cNvPr id="14" name="Freeform 7">
              <a:extLst>
                <a:ext uri="{FF2B5EF4-FFF2-40B4-BE49-F238E27FC236}">
                  <a16:creationId xmlns:a16="http://schemas.microsoft.com/office/drawing/2014/main" id="{6A76F79C-6683-4940-BCF7-4BCCCEE4068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1351" y="1788400"/>
              <a:ext cx="8035925" cy="5083516"/>
            </a:xfrm>
            <a:custGeom>
              <a:avLst/>
              <a:gdLst/>
              <a:ahLst/>
              <a:cxnLst/>
              <a:rect l="0" t="0" r="r" b="b"/>
              <a:pathLst>
                <a:path w="1688" h="1066">
                  <a:moveTo>
                    <a:pt x="1302" y="1066"/>
                  </a:moveTo>
                  <a:cubicBezTo>
                    <a:pt x="1416" y="1024"/>
                    <a:pt x="1551" y="962"/>
                    <a:pt x="1613" y="850"/>
                  </a:cubicBezTo>
                  <a:cubicBezTo>
                    <a:pt x="1688" y="715"/>
                    <a:pt x="1606" y="575"/>
                    <a:pt x="1517" y="471"/>
                  </a:cubicBezTo>
                  <a:cubicBezTo>
                    <a:pt x="1336" y="258"/>
                    <a:pt x="1084" y="62"/>
                    <a:pt x="798" y="28"/>
                  </a:cubicBezTo>
                  <a:cubicBezTo>
                    <a:pt x="559" y="0"/>
                    <a:pt x="317" y="138"/>
                    <a:pt x="181" y="333"/>
                  </a:cubicBezTo>
                  <a:cubicBezTo>
                    <a:pt x="0" y="592"/>
                    <a:pt x="191" y="907"/>
                    <a:pt x="420" y="10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35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pl-PL"/>
            </a:p>
          </p:txBody>
        </p:sp>
        <p:sp>
          <p:nvSpPr>
            <p:cNvPr id="15" name="Freeform 8">
              <a:extLst>
                <a:ext uri="{FF2B5EF4-FFF2-40B4-BE49-F238E27FC236}">
                  <a16:creationId xmlns:a16="http://schemas.microsoft.com/office/drawing/2014/main" id="{FF4675A3-6D07-4B1F-9BFC-AEBEA1AD067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549842"/>
              <a:ext cx="10334625" cy="6322075"/>
            </a:xfrm>
            <a:custGeom>
              <a:avLst/>
              <a:gdLst/>
              <a:ahLst/>
              <a:cxnLst/>
              <a:rect l="0" t="0" r="r" b="b"/>
              <a:pathLst>
                <a:path w="2171" h="1326">
                  <a:moveTo>
                    <a:pt x="1873" y="1326"/>
                  </a:moveTo>
                  <a:cubicBezTo>
                    <a:pt x="2171" y="1045"/>
                    <a:pt x="1825" y="678"/>
                    <a:pt x="1609" y="473"/>
                  </a:cubicBezTo>
                  <a:cubicBezTo>
                    <a:pt x="1406" y="281"/>
                    <a:pt x="1159" y="116"/>
                    <a:pt x="880" y="63"/>
                  </a:cubicBezTo>
                  <a:cubicBezTo>
                    <a:pt x="545" y="0"/>
                    <a:pt x="214" y="161"/>
                    <a:pt x="0" y="42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pl-PL"/>
            </a:p>
          </p:txBody>
        </p:sp>
        <p:sp>
          <p:nvSpPr>
            <p:cNvPr id="16" name="Freeform 9">
              <a:extLst>
                <a:ext uri="{FF2B5EF4-FFF2-40B4-BE49-F238E27FC236}">
                  <a16:creationId xmlns:a16="http://schemas.microsoft.com/office/drawing/2014/main" id="{765E127A-B6B7-4B1D-B7BD-6C8C969D29C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701" y="6186246"/>
              <a:ext cx="504825" cy="681527"/>
            </a:xfrm>
            <a:custGeom>
              <a:avLst/>
              <a:gdLst/>
              <a:ahLst/>
              <a:cxnLst/>
              <a:rect l="0" t="0" r="r" b="b"/>
              <a:pathLst>
                <a:path w="106" h="143">
                  <a:moveTo>
                    <a:pt x="0" y="0"/>
                  </a:moveTo>
                  <a:cubicBezTo>
                    <a:pt x="35" y="54"/>
                    <a:pt x="70" y="101"/>
                    <a:pt x="106" y="143"/>
                  </a:cubicBezTo>
                </a:path>
              </a:pathLst>
            </a:custGeom>
            <a:noFill/>
            <a:ln w="4763" cap="flat">
              <a:solidFill>
                <a:schemeClr val="tx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pl-PL"/>
            </a:p>
          </p:txBody>
        </p:sp>
        <p:sp>
          <p:nvSpPr>
            <p:cNvPr id="17" name="Freeform 10">
              <a:extLst>
                <a:ext uri="{FF2B5EF4-FFF2-40B4-BE49-F238E27FC236}">
                  <a16:creationId xmlns:a16="http://schemas.microsoft.com/office/drawing/2014/main" id="{3BCA9D9E-C72C-4751-BFA9-10B85CACE3C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-51881"/>
              <a:ext cx="11091863" cy="6923796"/>
            </a:xfrm>
            <a:custGeom>
              <a:avLst/>
              <a:gdLst/>
              <a:ahLst/>
              <a:cxnLst/>
              <a:rect l="0" t="0" r="r" b="b"/>
              <a:pathLst>
                <a:path w="2330" h="1452">
                  <a:moveTo>
                    <a:pt x="2046" y="1452"/>
                  </a:moveTo>
                  <a:cubicBezTo>
                    <a:pt x="2330" y="1153"/>
                    <a:pt x="2049" y="821"/>
                    <a:pt x="1813" y="601"/>
                  </a:cubicBezTo>
                  <a:cubicBezTo>
                    <a:pt x="1569" y="375"/>
                    <a:pt x="1282" y="179"/>
                    <a:pt x="956" y="97"/>
                  </a:cubicBezTo>
                  <a:cubicBezTo>
                    <a:pt x="572" y="0"/>
                    <a:pt x="292" y="101"/>
                    <a:pt x="0" y="3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pl-PL"/>
            </a:p>
          </p:txBody>
        </p:sp>
        <p:sp>
          <p:nvSpPr>
            <p:cNvPr id="18" name="Freeform 11">
              <a:extLst>
                <a:ext uri="{FF2B5EF4-FFF2-40B4-BE49-F238E27FC236}">
                  <a16:creationId xmlns:a16="http://schemas.microsoft.com/office/drawing/2014/main" id="{080C708C-69BF-441B-AB75-C98160ED06D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426601" y="5579"/>
              <a:ext cx="5788025" cy="6847184"/>
            </a:xfrm>
            <a:custGeom>
              <a:avLst/>
              <a:gdLst/>
              <a:ahLst/>
              <a:cxnLst/>
              <a:rect l="0" t="0" r="r" b="b"/>
              <a:pathLst>
                <a:path w="1216" h="1436">
                  <a:moveTo>
                    <a:pt x="1094" y="1436"/>
                  </a:moveTo>
                  <a:cubicBezTo>
                    <a:pt x="1216" y="1114"/>
                    <a:pt x="904" y="770"/>
                    <a:pt x="709" y="551"/>
                  </a:cubicBezTo>
                  <a:cubicBezTo>
                    <a:pt x="509" y="327"/>
                    <a:pt x="274" y="127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pl-PL"/>
            </a:p>
          </p:txBody>
        </p:sp>
        <p:sp>
          <p:nvSpPr>
            <p:cNvPr id="19" name="Freeform 12">
              <a:extLst>
                <a:ext uri="{FF2B5EF4-FFF2-40B4-BE49-F238E27FC236}">
                  <a16:creationId xmlns:a16="http://schemas.microsoft.com/office/drawing/2014/main" id="{3E79964E-F8F1-4763-8892-7BC3DAE306E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5579"/>
              <a:ext cx="1057275" cy="614491"/>
            </a:xfrm>
            <a:custGeom>
              <a:avLst/>
              <a:gdLst/>
              <a:ahLst/>
              <a:cxnLst/>
              <a:rect l="0" t="0" r="r" b="b"/>
              <a:pathLst>
                <a:path w="222" h="129">
                  <a:moveTo>
                    <a:pt x="222" y="0"/>
                  </a:moveTo>
                  <a:cubicBezTo>
                    <a:pt x="152" y="35"/>
                    <a:pt x="76" y="78"/>
                    <a:pt x="0" y="12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pl-PL"/>
            </a:p>
          </p:txBody>
        </p:sp>
        <p:sp>
          <p:nvSpPr>
            <p:cNvPr id="20" name="Freeform 13">
              <a:extLst>
                <a:ext uri="{FF2B5EF4-FFF2-40B4-BE49-F238E27FC236}">
                  <a16:creationId xmlns:a16="http://schemas.microsoft.com/office/drawing/2014/main" id="{FE09592A-FCC9-4AE5-BA0B-730C6F3BBE9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821889" y="5579"/>
              <a:ext cx="5588000" cy="6866337"/>
            </a:xfrm>
            <a:custGeom>
              <a:avLst/>
              <a:gdLst/>
              <a:ahLst/>
              <a:cxnLst/>
              <a:rect l="0" t="0" r="r" b="b"/>
              <a:pathLst>
                <a:path w="1174" h="1440">
                  <a:moveTo>
                    <a:pt x="1067" y="1440"/>
                  </a:moveTo>
                  <a:cubicBezTo>
                    <a:pt x="1174" y="1124"/>
                    <a:pt x="887" y="797"/>
                    <a:pt x="698" y="577"/>
                  </a:cubicBezTo>
                  <a:cubicBezTo>
                    <a:pt x="500" y="348"/>
                    <a:pt x="270" y="14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35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pl-PL"/>
            </a:p>
          </p:txBody>
        </p:sp>
        <p:sp>
          <p:nvSpPr>
            <p:cNvPr id="21" name="Freeform 14">
              <a:extLst>
                <a:ext uri="{FF2B5EF4-FFF2-40B4-BE49-F238E27FC236}">
                  <a16:creationId xmlns:a16="http://schemas.microsoft.com/office/drawing/2014/main" id="{96448994-820C-4BC1-ABF3-4579C6F99A6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701" y="790"/>
              <a:ext cx="595313" cy="352734"/>
            </a:xfrm>
            <a:custGeom>
              <a:avLst/>
              <a:gdLst/>
              <a:ahLst/>
              <a:cxnLst/>
              <a:rect l="0" t="0" r="r" b="b"/>
              <a:pathLst>
                <a:path w="125" h="74">
                  <a:moveTo>
                    <a:pt x="125" y="0"/>
                  </a:moveTo>
                  <a:cubicBezTo>
                    <a:pt x="85" y="22"/>
                    <a:pt x="43" y="47"/>
                    <a:pt x="0" y="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35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pl-PL"/>
            </a:p>
          </p:txBody>
        </p:sp>
        <p:sp>
          <p:nvSpPr>
            <p:cNvPr id="22" name="Freeform 15">
              <a:extLst>
                <a:ext uri="{FF2B5EF4-FFF2-40B4-BE49-F238E27FC236}">
                  <a16:creationId xmlns:a16="http://schemas.microsoft.com/office/drawing/2014/main" id="{9BB0D192-565A-42B9-B292-CC032D71A6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012389" y="5579"/>
              <a:ext cx="5497513" cy="6866337"/>
            </a:xfrm>
            <a:custGeom>
              <a:avLst/>
              <a:gdLst/>
              <a:ahLst/>
              <a:cxnLst/>
              <a:rect l="0" t="0" r="r" b="b"/>
              <a:pathLst>
                <a:path w="1155" h="1440">
                  <a:moveTo>
                    <a:pt x="1056" y="1440"/>
                  </a:moveTo>
                  <a:cubicBezTo>
                    <a:pt x="1155" y="1123"/>
                    <a:pt x="875" y="801"/>
                    <a:pt x="686" y="580"/>
                  </a:cubicBezTo>
                  <a:cubicBezTo>
                    <a:pt x="491" y="352"/>
                    <a:pt x="264" y="145"/>
                    <a:pt x="0" y="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35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pl-PL"/>
            </a:p>
          </p:txBody>
        </p:sp>
        <p:sp>
          <p:nvSpPr>
            <p:cNvPr id="23" name="Freeform 16">
              <a:extLst>
                <a:ext uri="{FF2B5EF4-FFF2-40B4-BE49-F238E27FC236}">
                  <a16:creationId xmlns:a16="http://schemas.microsoft.com/office/drawing/2014/main" id="{6D1CA09C-5F40-4E92-A7E9-D1FCEE51283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5579"/>
              <a:ext cx="357188" cy="213875"/>
            </a:xfrm>
            <a:custGeom>
              <a:avLst/>
              <a:gdLst/>
              <a:ahLst/>
              <a:cxnLst/>
              <a:rect l="0" t="0" r="r" b="b"/>
              <a:pathLst>
                <a:path w="75" h="45">
                  <a:moveTo>
                    <a:pt x="75" y="0"/>
                  </a:moveTo>
                  <a:cubicBezTo>
                    <a:pt x="50" y="14"/>
                    <a:pt x="25" y="29"/>
                    <a:pt x="0" y="45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35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pl-PL"/>
            </a:p>
          </p:txBody>
        </p:sp>
        <p:sp>
          <p:nvSpPr>
            <p:cNvPr id="24" name="Freeform 17">
              <a:extLst>
                <a:ext uri="{FF2B5EF4-FFF2-40B4-BE49-F238E27FC236}">
                  <a16:creationId xmlns:a16="http://schemas.microsoft.com/office/drawing/2014/main" id="{379F5AA5-2E14-4880-A5A6-07AEF2AD89D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210826" y="790"/>
              <a:ext cx="5522913" cy="6871126"/>
            </a:xfrm>
            <a:custGeom>
              <a:avLst/>
              <a:gdLst/>
              <a:ahLst/>
              <a:cxnLst/>
              <a:rect l="0" t="0" r="r" b="b"/>
              <a:pathLst>
                <a:path w="1160" h="1441">
                  <a:moveTo>
                    <a:pt x="1053" y="1441"/>
                  </a:moveTo>
                  <a:cubicBezTo>
                    <a:pt x="1160" y="1129"/>
                    <a:pt x="892" y="817"/>
                    <a:pt x="705" y="599"/>
                  </a:cubicBezTo>
                  <a:cubicBezTo>
                    <a:pt x="503" y="365"/>
                    <a:pt x="270" y="152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pl-PL"/>
            </a:p>
          </p:txBody>
        </p:sp>
        <p:sp>
          <p:nvSpPr>
            <p:cNvPr id="25" name="Freeform 18">
              <a:extLst>
                <a:ext uri="{FF2B5EF4-FFF2-40B4-BE49-F238E27FC236}">
                  <a16:creationId xmlns:a16="http://schemas.microsoft.com/office/drawing/2014/main" id="{EF14BD32-D239-4DA3-98B3-7752073657C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63239" y="5579"/>
              <a:ext cx="5413375" cy="6866337"/>
            </a:xfrm>
            <a:custGeom>
              <a:avLst/>
              <a:gdLst/>
              <a:ahLst/>
              <a:cxnLst/>
              <a:rect l="0" t="0" r="r" b="b"/>
              <a:pathLst>
                <a:path w="1137" h="1440">
                  <a:moveTo>
                    <a:pt x="1040" y="1440"/>
                  </a:moveTo>
                  <a:cubicBezTo>
                    <a:pt x="1137" y="1131"/>
                    <a:pt x="883" y="828"/>
                    <a:pt x="698" y="611"/>
                  </a:cubicBezTo>
                  <a:cubicBezTo>
                    <a:pt x="498" y="375"/>
                    <a:pt x="268" y="15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pl-PL"/>
            </a:p>
          </p:txBody>
        </p:sp>
        <p:sp>
          <p:nvSpPr>
            <p:cNvPr id="26" name="Freeform 19">
              <a:extLst>
                <a:ext uri="{FF2B5EF4-FFF2-40B4-BE49-F238E27FC236}">
                  <a16:creationId xmlns:a16="http://schemas.microsoft.com/office/drawing/2014/main" id="{CF07B250-E5E4-4624-9BD7-8D513A67B73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877576" y="5579"/>
              <a:ext cx="5037138" cy="6861550"/>
            </a:xfrm>
            <a:custGeom>
              <a:avLst/>
              <a:gdLst/>
              <a:ahLst/>
              <a:cxnLst/>
              <a:rect l="0" t="0" r="r" b="b"/>
              <a:pathLst>
                <a:path w="1058" h="1439">
                  <a:moveTo>
                    <a:pt x="1011" y="1439"/>
                  </a:moveTo>
                  <a:cubicBezTo>
                    <a:pt x="1058" y="1131"/>
                    <a:pt x="825" y="841"/>
                    <a:pt x="648" y="617"/>
                  </a:cubicBezTo>
                  <a:cubicBezTo>
                    <a:pt x="462" y="383"/>
                    <a:pt x="248" y="1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pl-PL"/>
            </a:p>
          </p:txBody>
        </p:sp>
        <p:sp>
          <p:nvSpPr>
            <p:cNvPr id="27" name="Freeform 20">
              <a:extLst>
                <a:ext uri="{FF2B5EF4-FFF2-40B4-BE49-F238E27FC236}">
                  <a16:creationId xmlns:a16="http://schemas.microsoft.com/office/drawing/2014/main" id="{BCC5D120-7C8C-4290-865C-4EE6E4F245F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768289" y="5579"/>
              <a:ext cx="3417888" cy="2742066"/>
            </a:xfrm>
            <a:custGeom>
              <a:avLst/>
              <a:gdLst/>
              <a:ahLst/>
              <a:cxnLst/>
              <a:rect l="0" t="0" r="r" b="b"/>
              <a:pathLst>
                <a:path w="718" h="575">
                  <a:moveTo>
                    <a:pt x="718" y="575"/>
                  </a:moveTo>
                  <a:cubicBezTo>
                    <a:pt x="500" y="360"/>
                    <a:pt x="260" y="163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pl-PL"/>
            </a:p>
          </p:txBody>
        </p:sp>
        <p:sp>
          <p:nvSpPr>
            <p:cNvPr id="28" name="Freeform 21">
              <a:extLst>
                <a:ext uri="{FF2B5EF4-FFF2-40B4-BE49-F238E27FC236}">
                  <a16:creationId xmlns:a16="http://schemas.microsoft.com/office/drawing/2014/main" id="{C24688C6-CAE5-4EF2-B2BA-A138DA0A24B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235014" y="10367"/>
              <a:ext cx="2951163" cy="2555325"/>
            </a:xfrm>
            <a:custGeom>
              <a:avLst/>
              <a:gdLst/>
              <a:ahLst/>
              <a:cxnLst/>
              <a:rect l="0" t="0" r="r" b="b"/>
              <a:pathLst>
                <a:path w="620" h="536">
                  <a:moveTo>
                    <a:pt x="620" y="536"/>
                  </a:moveTo>
                  <a:cubicBezTo>
                    <a:pt x="404" y="314"/>
                    <a:pt x="196" y="13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pl-PL"/>
            </a:p>
          </p:txBody>
        </p:sp>
        <p:sp>
          <p:nvSpPr>
            <p:cNvPr id="29" name="Freeform 22">
              <a:extLst>
                <a:ext uri="{FF2B5EF4-FFF2-40B4-BE49-F238E27FC236}">
                  <a16:creationId xmlns:a16="http://schemas.microsoft.com/office/drawing/2014/main" id="{6BD31099-7C13-4901-A04F-632B1CD8462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020826" y="5579"/>
              <a:ext cx="2165350" cy="1358265"/>
            </a:xfrm>
            <a:custGeom>
              <a:avLst/>
              <a:gdLst/>
              <a:ahLst/>
              <a:cxnLst/>
              <a:rect l="0" t="0" r="r" b="b"/>
              <a:pathLst>
                <a:path w="455" h="285">
                  <a:moveTo>
                    <a:pt x="0" y="0"/>
                  </a:moveTo>
                  <a:cubicBezTo>
                    <a:pt x="153" y="85"/>
                    <a:pt x="308" y="180"/>
                    <a:pt x="455" y="28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35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pl-PL"/>
            </a:p>
          </p:txBody>
        </p:sp>
        <p:sp>
          <p:nvSpPr>
            <p:cNvPr id="30" name="Freeform 23">
              <a:extLst>
                <a:ext uri="{FF2B5EF4-FFF2-40B4-BE49-F238E27FC236}">
                  <a16:creationId xmlns:a16="http://schemas.microsoft.com/office/drawing/2014/main" id="{679F5FF7-82B2-4033-8FBE-63170C93783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90826" y="5579"/>
              <a:ext cx="895350" cy="534687"/>
            </a:xfrm>
            <a:custGeom>
              <a:avLst/>
              <a:gdLst/>
              <a:ahLst/>
              <a:cxnLst/>
              <a:rect l="0" t="0" r="r" b="b"/>
              <a:pathLst>
                <a:path w="188" h="112">
                  <a:moveTo>
                    <a:pt x="0" y="0"/>
                  </a:moveTo>
                  <a:cubicBezTo>
                    <a:pt x="63" y="36"/>
                    <a:pt x="126" y="73"/>
                    <a:pt x="188" y="112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pl-PL"/>
            </a:p>
          </p:txBody>
        </p:sp>
      </p:grp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88631" y="4760132"/>
            <a:ext cx="3947420" cy="1777829"/>
          </a:xfrm>
        </p:spPr>
        <p:txBody>
          <a:bodyPr>
            <a:normAutofit/>
          </a:bodyPr>
          <a:lstStyle/>
          <a:p>
            <a:pPr algn="l"/>
            <a:r>
              <a:rPr lang="pl-PL" sz="3700"/>
              <a:t>Jak powstają dyżury specjalistyczne?</a:t>
            </a:r>
          </a:p>
        </p:txBody>
      </p:sp>
      <p:sp>
        <p:nvSpPr>
          <p:cNvPr id="32" name="Freeform: Shape 31">
            <a:extLst>
              <a:ext uri="{FF2B5EF4-FFF2-40B4-BE49-F238E27FC236}">
                <a16:creationId xmlns:a16="http://schemas.microsoft.com/office/drawing/2014/main" id="{44C110BA-81E8-4247-853A-5F2B93E92E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4537825"/>
          </a:xfrm>
          <a:custGeom>
            <a:avLst/>
            <a:gdLst>
              <a:gd name="connsiteX0" fmla="*/ 0 w 12192000"/>
              <a:gd name="connsiteY0" fmla="*/ 0 h 4537825"/>
              <a:gd name="connsiteX1" fmla="*/ 12192000 w 12192000"/>
              <a:gd name="connsiteY1" fmla="*/ 0 h 4537825"/>
              <a:gd name="connsiteX2" fmla="*/ 12192000 w 12192000"/>
              <a:gd name="connsiteY2" fmla="*/ 3020937 h 4537825"/>
              <a:gd name="connsiteX3" fmla="*/ 12192000 w 12192000"/>
              <a:gd name="connsiteY3" fmla="*/ 3213062 h 4537825"/>
              <a:gd name="connsiteX4" fmla="*/ 12192000 w 12192000"/>
              <a:gd name="connsiteY4" fmla="*/ 4188880 h 4537825"/>
              <a:gd name="connsiteX5" fmla="*/ 12113803 w 12192000"/>
              <a:gd name="connsiteY5" fmla="*/ 4197163 h 4537825"/>
              <a:gd name="connsiteX6" fmla="*/ 6753597 w 12192000"/>
              <a:gd name="connsiteY6" fmla="*/ 4520720 h 4537825"/>
              <a:gd name="connsiteX7" fmla="*/ 400746 w 12192000"/>
              <a:gd name="connsiteY7" fmla="*/ 4349377 h 4537825"/>
              <a:gd name="connsiteX8" fmla="*/ 0 w 12192000"/>
              <a:gd name="connsiteY8" fmla="*/ 4312401 h 4537825"/>
              <a:gd name="connsiteX9" fmla="*/ 0 w 12192000"/>
              <a:gd name="connsiteY9" fmla="*/ 3213062 h 4537825"/>
              <a:gd name="connsiteX10" fmla="*/ 0 w 12192000"/>
              <a:gd name="connsiteY10" fmla="*/ 3020937 h 45378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2192000" h="4537825">
                <a:moveTo>
                  <a:pt x="0" y="0"/>
                </a:moveTo>
                <a:lnTo>
                  <a:pt x="12192000" y="0"/>
                </a:lnTo>
                <a:lnTo>
                  <a:pt x="12192000" y="3020937"/>
                </a:lnTo>
                <a:lnTo>
                  <a:pt x="12192000" y="3213062"/>
                </a:lnTo>
                <a:lnTo>
                  <a:pt x="12192000" y="4188880"/>
                </a:lnTo>
                <a:lnTo>
                  <a:pt x="12113803" y="4197163"/>
                </a:lnTo>
                <a:cubicBezTo>
                  <a:pt x="10139508" y="4395112"/>
                  <a:pt x="8237152" y="4488115"/>
                  <a:pt x="6753597" y="4520720"/>
                </a:cubicBezTo>
                <a:cubicBezTo>
                  <a:pt x="4940362" y="4560569"/>
                  <a:pt x="2657278" y="4541239"/>
                  <a:pt x="400746" y="4349377"/>
                </a:cubicBezTo>
                <a:lnTo>
                  <a:pt x="0" y="4312401"/>
                </a:lnTo>
                <a:lnTo>
                  <a:pt x="0" y="3213062"/>
                </a:lnTo>
                <a:lnTo>
                  <a:pt x="0" y="3020937"/>
                </a:lnTo>
                <a:close/>
              </a:path>
            </a:pathLst>
          </a:custGeom>
          <a:solidFill>
            <a:schemeClr val="tx1"/>
          </a:solidFill>
          <a:ln w="444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1605" y="671951"/>
            <a:ext cx="2317784" cy="3359108"/>
          </a:xfrm>
          <a:prstGeom prst="rect">
            <a:avLst/>
          </a:prstGeom>
        </p:spPr>
      </p:pic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5118447" y="4767660"/>
            <a:ext cx="6281873" cy="1770300"/>
          </a:xfrm>
        </p:spPr>
        <p:txBody>
          <a:bodyPr>
            <a:normAutofit/>
          </a:bodyPr>
          <a:lstStyle/>
          <a:p>
            <a:pPr>
              <a:lnSpc>
                <a:spcPct val="110000"/>
              </a:lnSpc>
            </a:pPr>
            <a:r>
              <a:rPr lang="pl-PL" sz="1100"/>
              <a:t>Nie ma określonego sposobu w ustawie</a:t>
            </a:r>
          </a:p>
          <a:p>
            <a:pPr>
              <a:lnSpc>
                <a:spcPct val="110000"/>
              </a:lnSpc>
            </a:pPr>
            <a:r>
              <a:rPr lang="pl-PL" sz="1100"/>
              <a:t>Jest to kwestia umowna między wykonawcą a powiatem </a:t>
            </a:r>
          </a:p>
          <a:p>
            <a:pPr>
              <a:lnSpc>
                <a:spcPct val="110000"/>
              </a:lnSpc>
            </a:pPr>
            <a:r>
              <a:rPr lang="pl-PL" sz="1100"/>
              <a:t>Ważnie jest, że powiat nie może narzucić określonej specjalizacji bez zgody wykonawcy.</a:t>
            </a:r>
          </a:p>
          <a:p>
            <a:pPr>
              <a:lnSpc>
                <a:spcPct val="110000"/>
              </a:lnSpc>
            </a:pPr>
            <a:r>
              <a:rPr lang="pl-PL" sz="1100"/>
              <a:t>Narzucenie tej specjalizacji bez uprzedniego zorientowania się co do umiejętności i doświadczenia osób udzielających porad będzie mijało się z celem. </a:t>
            </a:r>
          </a:p>
        </p:txBody>
      </p:sp>
    </p:spTree>
    <p:extLst>
      <p:ext uri="{BB962C8B-B14F-4D97-AF65-F5344CB8AC3E}">
        <p14:creationId xmlns:p14="http://schemas.microsoft.com/office/powerpoint/2010/main" val="374318378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3" name="Rectangle 13">
            <a:extLst>
              <a:ext uri="{FF2B5EF4-FFF2-40B4-BE49-F238E27FC236}">
                <a16:creationId xmlns:a16="http://schemas.microsoft.com/office/drawing/2014/main" id="{547AE4CC-CB12-403E-A7E6-D02BC43948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4" name="Group 15">
            <a:extLst>
              <a:ext uri="{FF2B5EF4-FFF2-40B4-BE49-F238E27FC236}">
                <a16:creationId xmlns:a16="http://schemas.microsoft.com/office/drawing/2014/main" id="{290ECE1C-34AF-4F92-A6C2-2FDFCCF5F34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85" name="Freeform 5">
              <a:extLst>
                <a:ext uri="{FF2B5EF4-FFF2-40B4-BE49-F238E27FC236}">
                  <a16:creationId xmlns:a16="http://schemas.microsoft.com/office/drawing/2014/main" id="{4F28EB40-CB51-48CE-8A2B-1EE60990DC5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06513" y="0"/>
              <a:ext cx="3862388" cy="6843713"/>
            </a:xfrm>
            <a:custGeom>
              <a:avLst/>
              <a:gdLst>
                <a:gd name="T0" fmla="*/ 813 w 813"/>
                <a:gd name="T1" fmla="*/ 0 h 1440"/>
                <a:gd name="T2" fmla="*/ 435 w 813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6" name="Freeform 6">
              <a:extLst>
                <a:ext uri="{FF2B5EF4-FFF2-40B4-BE49-F238E27FC236}">
                  <a16:creationId xmlns:a16="http://schemas.microsoft.com/office/drawing/2014/main" id="{0525577E-3943-4CB0-BAFC-48E34C03452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626725" y="9525"/>
              <a:ext cx="1539875" cy="555625"/>
            </a:xfrm>
            <a:custGeom>
              <a:avLst/>
              <a:gdLst>
                <a:gd name="T0" fmla="*/ 324 w 324"/>
                <a:gd name="T1" fmla="*/ 117 h 117"/>
                <a:gd name="T2" fmla="*/ 0 w 324"/>
                <a:gd name="T3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7" name="Freeform 7">
              <a:extLst>
                <a:ext uri="{FF2B5EF4-FFF2-40B4-BE49-F238E27FC236}">
                  <a16:creationId xmlns:a16="http://schemas.microsoft.com/office/drawing/2014/main" id="{F796655F-7748-4E6A-B0A7-5E5CE8A4081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247313" y="5013325"/>
              <a:ext cx="1919288" cy="1830388"/>
            </a:xfrm>
            <a:custGeom>
              <a:avLst/>
              <a:gdLst>
                <a:gd name="T0" fmla="*/ 0 w 404"/>
                <a:gd name="T1" fmla="*/ 385 h 385"/>
                <a:gd name="T2" fmla="*/ 404 w 404"/>
                <a:gd name="T3" fmla="*/ 0 h 3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8" name="Freeform 8">
              <a:extLst>
                <a:ext uri="{FF2B5EF4-FFF2-40B4-BE49-F238E27FC236}">
                  <a16:creationId xmlns:a16="http://schemas.microsoft.com/office/drawing/2014/main" id="{83EBD17D-FDBA-4925-9919-44CABE4DAFA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0775" y="0"/>
              <a:ext cx="3676650" cy="6843713"/>
            </a:xfrm>
            <a:custGeom>
              <a:avLst/>
              <a:gdLst>
                <a:gd name="T0" fmla="*/ 774 w 774"/>
                <a:gd name="T1" fmla="*/ 0 h 1440"/>
                <a:gd name="T2" fmla="*/ 411 w 774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9" name="Freeform 9">
              <a:extLst>
                <a:ext uri="{FF2B5EF4-FFF2-40B4-BE49-F238E27FC236}">
                  <a16:creationId xmlns:a16="http://schemas.microsoft.com/office/drawing/2014/main" id="{0B078664-62E9-4702-B8CF-615FD83C94B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02988" y="9525"/>
              <a:ext cx="963613" cy="366713"/>
            </a:xfrm>
            <a:custGeom>
              <a:avLst/>
              <a:gdLst>
                <a:gd name="T0" fmla="*/ 203 w 203"/>
                <a:gd name="T1" fmla="*/ 77 h 77"/>
                <a:gd name="T2" fmla="*/ 0 w 203"/>
                <a:gd name="T3" fmla="*/ 0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0" name="Freeform 10">
              <a:extLst>
                <a:ext uri="{FF2B5EF4-FFF2-40B4-BE49-F238E27FC236}">
                  <a16:creationId xmlns:a16="http://schemas.microsoft.com/office/drawing/2014/main" id="{40297FA6-3778-43A2-BCE4-EAE4561F710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494963" y="5275263"/>
              <a:ext cx="1666875" cy="1577975"/>
            </a:xfrm>
            <a:custGeom>
              <a:avLst/>
              <a:gdLst>
                <a:gd name="T0" fmla="*/ 0 w 351"/>
                <a:gd name="T1" fmla="*/ 332 h 332"/>
                <a:gd name="T2" fmla="*/ 351 w 351"/>
                <a:gd name="T3" fmla="*/ 0 h 3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1" name="Freeform 11">
              <a:extLst>
                <a:ext uri="{FF2B5EF4-FFF2-40B4-BE49-F238E27FC236}">
                  <a16:creationId xmlns:a16="http://schemas.microsoft.com/office/drawing/2014/main" id="{676433AC-F49D-462D-B9DB-5CF4688A9E4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01713" y="0"/>
              <a:ext cx="3621088" cy="6843713"/>
            </a:xfrm>
            <a:custGeom>
              <a:avLst/>
              <a:gdLst>
                <a:gd name="T0" fmla="*/ 762 w 762"/>
                <a:gd name="T1" fmla="*/ 0 h 1440"/>
                <a:gd name="T2" fmla="*/ 403 w 762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2" name="Freeform 12">
              <a:extLst>
                <a:ext uri="{FF2B5EF4-FFF2-40B4-BE49-F238E27FC236}">
                  <a16:creationId xmlns:a16="http://schemas.microsoft.com/office/drawing/2014/main" id="{14099988-12AD-415A-9EEB-14F1D1ECDAD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501438" y="9525"/>
              <a:ext cx="665163" cy="257175"/>
            </a:xfrm>
            <a:custGeom>
              <a:avLst/>
              <a:gdLst>
                <a:gd name="T0" fmla="*/ 140 w 140"/>
                <a:gd name="T1" fmla="*/ 54 h 54"/>
                <a:gd name="T2" fmla="*/ 0 w 140"/>
                <a:gd name="T3" fmla="*/ 0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3" name="Freeform 13">
              <a:extLst>
                <a:ext uri="{FF2B5EF4-FFF2-40B4-BE49-F238E27FC236}">
                  <a16:creationId xmlns:a16="http://schemas.microsoft.com/office/drawing/2014/main" id="{147F905E-A21E-4376-9D87-EF27F8CBD6A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641013" y="5408613"/>
              <a:ext cx="1525588" cy="1435100"/>
            </a:xfrm>
            <a:custGeom>
              <a:avLst/>
              <a:gdLst>
                <a:gd name="T0" fmla="*/ 0 w 321"/>
                <a:gd name="T1" fmla="*/ 302 h 302"/>
                <a:gd name="T2" fmla="*/ 321 w 321"/>
                <a:gd name="T3" fmla="*/ 0 h 3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4" name="Freeform 14">
              <a:extLst>
                <a:ext uri="{FF2B5EF4-FFF2-40B4-BE49-F238E27FC236}">
                  <a16:creationId xmlns:a16="http://schemas.microsoft.com/office/drawing/2014/main" id="{39CA1A4D-3866-405E-A368-E33A8B594ED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01713" y="0"/>
              <a:ext cx="3244850" cy="6843713"/>
            </a:xfrm>
            <a:custGeom>
              <a:avLst/>
              <a:gdLst>
                <a:gd name="T0" fmla="*/ 683 w 683"/>
                <a:gd name="T1" fmla="*/ 0 h 1440"/>
                <a:gd name="T2" fmla="*/ 355 w 683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5" name="Freeform 15">
              <a:extLst>
                <a:ext uri="{FF2B5EF4-FFF2-40B4-BE49-F238E27FC236}">
                  <a16:creationId xmlns:a16="http://schemas.microsoft.com/office/drawing/2014/main" id="{D97368D8-ECBD-4F65-B69E-44D3E21BE21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802938" y="5518150"/>
              <a:ext cx="1363663" cy="1325563"/>
            </a:xfrm>
            <a:custGeom>
              <a:avLst/>
              <a:gdLst>
                <a:gd name="T0" fmla="*/ 0 w 287"/>
                <a:gd name="T1" fmla="*/ 279 h 279"/>
                <a:gd name="T2" fmla="*/ 287 w 287"/>
                <a:gd name="T3" fmla="*/ 0 h 2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6" name="Freeform 16">
              <a:extLst>
                <a:ext uri="{FF2B5EF4-FFF2-40B4-BE49-F238E27FC236}">
                  <a16:creationId xmlns:a16="http://schemas.microsoft.com/office/drawing/2014/main" id="{BB627441-D9FB-4AA9-9BFB-FE97EF12022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89000" y="0"/>
              <a:ext cx="3230563" cy="6843713"/>
            </a:xfrm>
            <a:custGeom>
              <a:avLst/>
              <a:gdLst>
                <a:gd name="T0" fmla="*/ 680 w 680"/>
                <a:gd name="T1" fmla="*/ 0 h 1440"/>
                <a:gd name="T2" fmla="*/ 337 w 680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7" name="Freeform 17">
              <a:extLst>
                <a:ext uri="{FF2B5EF4-FFF2-40B4-BE49-F238E27FC236}">
                  <a16:creationId xmlns:a16="http://schemas.microsoft.com/office/drawing/2014/main" id="{5E149E36-1C60-4792-871A-254502B87CC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979150" y="5694363"/>
              <a:ext cx="1187450" cy="1149350"/>
            </a:xfrm>
            <a:custGeom>
              <a:avLst/>
              <a:gdLst>
                <a:gd name="T0" fmla="*/ 0 w 250"/>
                <a:gd name="T1" fmla="*/ 242 h 242"/>
                <a:gd name="T2" fmla="*/ 250 w 250"/>
                <a:gd name="T3" fmla="*/ 0 h 2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8" name="Freeform 18">
              <a:extLst>
                <a:ext uri="{FF2B5EF4-FFF2-40B4-BE49-F238E27FC236}">
                  <a16:creationId xmlns:a16="http://schemas.microsoft.com/office/drawing/2014/main" id="{DEA546E6-A2A7-48FF-909A-DBFA440A855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84188" y="0"/>
              <a:ext cx="3421063" cy="6843713"/>
            </a:xfrm>
            <a:custGeom>
              <a:avLst/>
              <a:gdLst>
                <a:gd name="T0" fmla="*/ 720 w 720"/>
                <a:gd name="T1" fmla="*/ 0 h 1440"/>
                <a:gd name="T2" fmla="*/ 362 w 720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9" name="Freeform 19">
              <a:extLst>
                <a:ext uri="{FF2B5EF4-FFF2-40B4-BE49-F238E27FC236}">
                  <a16:creationId xmlns:a16="http://schemas.microsoft.com/office/drawing/2014/main" id="{643D5DC8-895F-43D1-814D-7D44F2FB5DE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87125" y="6049963"/>
              <a:ext cx="879475" cy="793750"/>
            </a:xfrm>
            <a:custGeom>
              <a:avLst/>
              <a:gdLst>
                <a:gd name="T0" fmla="*/ 0 w 185"/>
                <a:gd name="T1" fmla="*/ 167 h 167"/>
                <a:gd name="T2" fmla="*/ 185 w 185"/>
                <a:gd name="T3" fmla="*/ 0 h 1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0" name="Freeform 20">
              <a:extLst>
                <a:ext uri="{FF2B5EF4-FFF2-40B4-BE49-F238E27FC236}">
                  <a16:creationId xmlns:a16="http://schemas.microsoft.com/office/drawing/2014/main" id="{D6B0DAA7-B4E7-4994-8144-0E1053A189C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98488" y="0"/>
              <a:ext cx="2717800" cy="6843713"/>
            </a:xfrm>
            <a:custGeom>
              <a:avLst/>
              <a:gdLst>
                <a:gd name="T0" fmla="*/ 572 w 572"/>
                <a:gd name="T1" fmla="*/ 0 h 1440"/>
                <a:gd name="T2" fmla="*/ 164 w 572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1" name="Freeform 21">
              <a:extLst>
                <a:ext uri="{FF2B5EF4-FFF2-40B4-BE49-F238E27FC236}">
                  <a16:creationId xmlns:a16="http://schemas.microsoft.com/office/drawing/2014/main" id="{CC9C8C96-D5EE-4823-B671-2EA336B4DA9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61938" y="0"/>
              <a:ext cx="2944813" cy="6843713"/>
            </a:xfrm>
            <a:custGeom>
              <a:avLst/>
              <a:gdLst>
                <a:gd name="T0" fmla="*/ 620 w 620"/>
                <a:gd name="T1" fmla="*/ 0 h 1440"/>
                <a:gd name="T2" fmla="*/ 186 w 620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2" name="Freeform 22">
              <a:extLst>
                <a:ext uri="{FF2B5EF4-FFF2-40B4-BE49-F238E27FC236}">
                  <a16:creationId xmlns:a16="http://schemas.microsoft.com/office/drawing/2014/main" id="{C53E0BE8-9AC7-4EB8-8289-6484DF10D53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417513" y="0"/>
              <a:ext cx="2403475" cy="6843713"/>
            </a:xfrm>
            <a:custGeom>
              <a:avLst/>
              <a:gdLst>
                <a:gd name="T0" fmla="*/ 506 w 506"/>
                <a:gd name="T1" fmla="*/ 0 h 1440"/>
                <a:gd name="T2" fmla="*/ 171 w 506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3" name="Freeform 23">
              <a:extLst>
                <a:ext uri="{FF2B5EF4-FFF2-40B4-BE49-F238E27FC236}">
                  <a16:creationId xmlns:a16="http://schemas.microsoft.com/office/drawing/2014/main" id="{2BAC465C-9CF1-47FA-B217-88079C15850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4288" y="9525"/>
              <a:ext cx="1771650" cy="3198813"/>
            </a:xfrm>
            <a:custGeom>
              <a:avLst/>
              <a:gdLst>
                <a:gd name="T0" fmla="*/ 373 w 373"/>
                <a:gd name="T1" fmla="*/ 0 h 673"/>
                <a:gd name="T2" fmla="*/ 0 w 373"/>
                <a:gd name="T3" fmla="*/ 673 h 6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4" name="Freeform 24">
              <a:extLst>
                <a:ext uri="{FF2B5EF4-FFF2-40B4-BE49-F238E27FC236}">
                  <a16:creationId xmlns:a16="http://schemas.microsoft.com/office/drawing/2014/main" id="{32D715A3-F382-4A76-9A2F-276B8990B03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763" y="6016625"/>
              <a:ext cx="214313" cy="827088"/>
            </a:xfrm>
            <a:custGeom>
              <a:avLst/>
              <a:gdLst>
                <a:gd name="T0" fmla="*/ 0 w 45"/>
                <a:gd name="T1" fmla="*/ 0 h 174"/>
                <a:gd name="T2" fmla="*/ 45 w 45"/>
                <a:gd name="T3" fmla="*/ 174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5" name="Freeform 25">
              <a:extLst>
                <a:ext uri="{FF2B5EF4-FFF2-40B4-BE49-F238E27FC236}">
                  <a16:creationId xmlns:a16="http://schemas.microsoft.com/office/drawing/2014/main" id="{D8F277E2-5C45-4AF6-B809-1AC93F8826C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4288" y="0"/>
              <a:ext cx="1562100" cy="2228850"/>
            </a:xfrm>
            <a:custGeom>
              <a:avLst/>
              <a:gdLst>
                <a:gd name="T0" fmla="*/ 329 w 329"/>
                <a:gd name="T1" fmla="*/ 0 h 469"/>
                <a:gd name="T2" fmla="*/ 0 w 329"/>
                <a:gd name="T3" fmla="*/ 469 h 4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39" name="Group 38">
            <a:extLst>
              <a:ext uri="{FF2B5EF4-FFF2-40B4-BE49-F238E27FC236}">
                <a16:creationId xmlns:a16="http://schemas.microsoft.com/office/drawing/2014/main" id="{D72EB476-D6F0-4AAA-BB77-05C56FA37D3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40" name="Rectangle 39">
              <a:extLst>
                <a:ext uri="{FF2B5EF4-FFF2-40B4-BE49-F238E27FC236}">
                  <a16:creationId xmlns:a16="http://schemas.microsoft.com/office/drawing/2014/main" id="{5982EF1A-DA1C-49A9-8306-14EE212F96F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Isosceles Triangle 22">
              <a:extLst>
                <a:ext uri="{FF2B5EF4-FFF2-40B4-BE49-F238E27FC236}">
                  <a16:creationId xmlns:a16="http://schemas.microsoft.com/office/drawing/2014/main" id="{CA270856-D030-4BCC-B0CD-1FC1660751F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Rectangle 41">
              <a:extLst>
                <a:ext uri="{FF2B5EF4-FFF2-40B4-BE49-F238E27FC236}">
                  <a16:creationId xmlns:a16="http://schemas.microsoft.com/office/drawing/2014/main" id="{2E968187-F310-41CF-B11A-065176EEB5C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88631" y="2358391"/>
            <a:ext cx="3498979" cy="2453676"/>
          </a:xfrm>
        </p:spPr>
        <p:txBody>
          <a:bodyPr>
            <a:normAutofit/>
          </a:bodyPr>
          <a:lstStyle/>
          <a:p>
            <a:r>
              <a:rPr lang="pl-PL"/>
              <a:t>Jak określa się specjalizację dyżuru?</a:t>
            </a:r>
            <a:endParaRPr lang="pl-PL" dirty="0"/>
          </a:p>
        </p:txBody>
      </p:sp>
      <p:sp useBgFill="1">
        <p:nvSpPr>
          <p:cNvPr id="44" name="Rectangle 43">
            <a:extLst>
              <a:ext uri="{FF2B5EF4-FFF2-40B4-BE49-F238E27FC236}">
                <a16:creationId xmlns:a16="http://schemas.microsoft.com/office/drawing/2014/main" id="{F78A0999-FB24-43C2-8E5D-C3B49C6A72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12017" y="803186"/>
            <a:ext cx="6271733" cy="1807236"/>
          </a:xfrm>
          <a:prstGeom prst="rect">
            <a:avLst/>
          </a:prstGeom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8" name="Obraz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0348" y="961789"/>
            <a:ext cx="1381566" cy="1481573"/>
          </a:xfrm>
          <a:prstGeom prst="rect">
            <a:avLst/>
          </a:prstGeom>
          <a:ln w="9525">
            <a:noFill/>
          </a:ln>
        </p:spPr>
      </p:pic>
      <p:pic>
        <p:nvPicPr>
          <p:cNvPr id="9" name="Obraz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40383" y="961789"/>
            <a:ext cx="1507962" cy="1481573"/>
          </a:xfrm>
          <a:prstGeom prst="rect">
            <a:avLst/>
          </a:prstGeom>
          <a:ln w="9525">
            <a:noFill/>
          </a:ln>
        </p:spPr>
      </p:pic>
      <p:pic>
        <p:nvPicPr>
          <p:cNvPr id="6" name="Obraz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9066" y="1238174"/>
            <a:ext cx="1874519" cy="937259"/>
          </a:xfrm>
          <a:prstGeom prst="rect">
            <a:avLst/>
          </a:prstGeom>
          <a:ln w="9525">
            <a:noFill/>
          </a:ln>
        </p:spPr>
      </p:pic>
      <p:sp>
        <p:nvSpPr>
          <p:cNvPr id="106" name="Symbol zastępczy zawartości 2"/>
          <p:cNvSpPr>
            <a:spLocks noGrp="1"/>
          </p:cNvSpPr>
          <p:nvPr>
            <p:ph idx="1"/>
          </p:nvPr>
        </p:nvSpPr>
        <p:spPr>
          <a:xfrm>
            <a:off x="5118447" y="3091882"/>
            <a:ext cx="6281873" cy="295992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l-PL" sz="1700"/>
              <a:t>Specjalizację dyżuru określa się w szczególności poprzez </a:t>
            </a:r>
          </a:p>
          <a:p>
            <a:r>
              <a:rPr lang="pl-PL" sz="1700"/>
              <a:t>wskazanie dziedziny prawa lub problematyki nieodpłatnej pomocy prawnej lub nieodpłatnego poradnictwa obywatelskiego udzielanych podczas dyżuru, </a:t>
            </a:r>
          </a:p>
          <a:p>
            <a:pPr marL="0" indent="0">
              <a:buNone/>
            </a:pPr>
            <a:r>
              <a:rPr lang="pl-PL" sz="1700"/>
              <a:t>albo </a:t>
            </a:r>
          </a:p>
          <a:p>
            <a:r>
              <a:rPr lang="pl-PL" sz="1700"/>
              <a:t>poprzez wskazanie grupy osób uprawnionych, do której w szczególności adresuje się nieodpłatną pomoc udzielaną podczas dyżuru.</a:t>
            </a:r>
          </a:p>
          <a:p>
            <a:endParaRPr lang="pl-PL" sz="1700"/>
          </a:p>
        </p:txBody>
      </p:sp>
    </p:spTree>
    <p:extLst>
      <p:ext uri="{BB962C8B-B14F-4D97-AF65-F5344CB8AC3E}">
        <p14:creationId xmlns:p14="http://schemas.microsoft.com/office/powerpoint/2010/main" val="41286544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0" name="Rectangle 8">
            <a:extLst>
              <a:ext uri="{FF2B5EF4-FFF2-40B4-BE49-F238E27FC236}">
                <a16:creationId xmlns:a16="http://schemas.microsoft.com/office/drawing/2014/main" id="{5EED486D-50DC-40B5-B6BB-E18A56619A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1" name="Group 10">
            <a:extLst>
              <a:ext uri="{FF2B5EF4-FFF2-40B4-BE49-F238E27FC236}">
                <a16:creationId xmlns:a16="http://schemas.microsoft.com/office/drawing/2014/main" id="{44E06636-FD81-4CFB-877B-32085067C3D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12" name="Freeform 5">
              <a:extLst>
                <a:ext uri="{FF2B5EF4-FFF2-40B4-BE49-F238E27FC236}">
                  <a16:creationId xmlns:a16="http://schemas.microsoft.com/office/drawing/2014/main" id="{E2CF2E69-B9D0-457B-ABFC-FBA19D203DA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06513" y="0"/>
              <a:ext cx="3862388" cy="6843713"/>
            </a:xfrm>
            <a:custGeom>
              <a:avLst/>
              <a:gdLst>
                <a:gd name="T0" fmla="*/ 813 w 813"/>
                <a:gd name="T1" fmla="*/ 0 h 1440"/>
                <a:gd name="T2" fmla="*/ 435 w 813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" name="Freeform 6">
              <a:extLst>
                <a:ext uri="{FF2B5EF4-FFF2-40B4-BE49-F238E27FC236}">
                  <a16:creationId xmlns:a16="http://schemas.microsoft.com/office/drawing/2014/main" id="{5151AA6D-6CA5-4BDF-8A77-C7606698C97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626725" y="9525"/>
              <a:ext cx="1539875" cy="555625"/>
            </a:xfrm>
            <a:custGeom>
              <a:avLst/>
              <a:gdLst>
                <a:gd name="T0" fmla="*/ 324 w 324"/>
                <a:gd name="T1" fmla="*/ 117 h 117"/>
                <a:gd name="T2" fmla="*/ 0 w 324"/>
                <a:gd name="T3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" name="Freeform 7">
              <a:extLst>
                <a:ext uri="{FF2B5EF4-FFF2-40B4-BE49-F238E27FC236}">
                  <a16:creationId xmlns:a16="http://schemas.microsoft.com/office/drawing/2014/main" id="{103D99E1-4029-4589-B6F0-94821DB4E1F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247313" y="5013325"/>
              <a:ext cx="1919288" cy="1830388"/>
            </a:xfrm>
            <a:custGeom>
              <a:avLst/>
              <a:gdLst>
                <a:gd name="T0" fmla="*/ 0 w 404"/>
                <a:gd name="T1" fmla="*/ 385 h 385"/>
                <a:gd name="T2" fmla="*/ 404 w 404"/>
                <a:gd name="T3" fmla="*/ 0 h 3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" name="Freeform 8">
              <a:extLst>
                <a:ext uri="{FF2B5EF4-FFF2-40B4-BE49-F238E27FC236}">
                  <a16:creationId xmlns:a16="http://schemas.microsoft.com/office/drawing/2014/main" id="{A86BA9C2-A058-41BB-AB0A-75C5FB5BB6B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0775" y="0"/>
              <a:ext cx="3676650" cy="6843713"/>
            </a:xfrm>
            <a:custGeom>
              <a:avLst/>
              <a:gdLst>
                <a:gd name="T0" fmla="*/ 774 w 774"/>
                <a:gd name="T1" fmla="*/ 0 h 1440"/>
                <a:gd name="T2" fmla="*/ 411 w 774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" name="Freeform 9">
              <a:extLst>
                <a:ext uri="{FF2B5EF4-FFF2-40B4-BE49-F238E27FC236}">
                  <a16:creationId xmlns:a16="http://schemas.microsoft.com/office/drawing/2014/main" id="{5EEE7D04-AE36-4378-A69E-60E8450074E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02988" y="9525"/>
              <a:ext cx="963613" cy="366713"/>
            </a:xfrm>
            <a:custGeom>
              <a:avLst/>
              <a:gdLst>
                <a:gd name="T0" fmla="*/ 203 w 203"/>
                <a:gd name="T1" fmla="*/ 77 h 77"/>
                <a:gd name="T2" fmla="*/ 0 w 203"/>
                <a:gd name="T3" fmla="*/ 0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" name="Freeform 10">
              <a:extLst>
                <a:ext uri="{FF2B5EF4-FFF2-40B4-BE49-F238E27FC236}">
                  <a16:creationId xmlns:a16="http://schemas.microsoft.com/office/drawing/2014/main" id="{85E3A5A7-22F3-40DF-857E-A6C62BFBE51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494963" y="5275263"/>
              <a:ext cx="1666875" cy="1577975"/>
            </a:xfrm>
            <a:custGeom>
              <a:avLst/>
              <a:gdLst>
                <a:gd name="T0" fmla="*/ 0 w 351"/>
                <a:gd name="T1" fmla="*/ 332 h 332"/>
                <a:gd name="T2" fmla="*/ 351 w 351"/>
                <a:gd name="T3" fmla="*/ 0 h 3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" name="Freeform 11">
              <a:extLst>
                <a:ext uri="{FF2B5EF4-FFF2-40B4-BE49-F238E27FC236}">
                  <a16:creationId xmlns:a16="http://schemas.microsoft.com/office/drawing/2014/main" id="{FF259E04-F46D-4DCC-9AB3-9A162563468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01713" y="0"/>
              <a:ext cx="3621088" cy="6843713"/>
            </a:xfrm>
            <a:custGeom>
              <a:avLst/>
              <a:gdLst>
                <a:gd name="T0" fmla="*/ 762 w 762"/>
                <a:gd name="T1" fmla="*/ 0 h 1440"/>
                <a:gd name="T2" fmla="*/ 403 w 762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8" name="Freeform 12">
              <a:extLst>
                <a:ext uri="{FF2B5EF4-FFF2-40B4-BE49-F238E27FC236}">
                  <a16:creationId xmlns:a16="http://schemas.microsoft.com/office/drawing/2014/main" id="{DC728E11-3843-49B2-87D0-C6A4F6A1222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501438" y="9525"/>
              <a:ext cx="665163" cy="257175"/>
            </a:xfrm>
            <a:custGeom>
              <a:avLst/>
              <a:gdLst>
                <a:gd name="T0" fmla="*/ 140 w 140"/>
                <a:gd name="T1" fmla="*/ 54 h 54"/>
                <a:gd name="T2" fmla="*/ 0 w 140"/>
                <a:gd name="T3" fmla="*/ 0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9" name="Freeform 13">
              <a:extLst>
                <a:ext uri="{FF2B5EF4-FFF2-40B4-BE49-F238E27FC236}">
                  <a16:creationId xmlns:a16="http://schemas.microsoft.com/office/drawing/2014/main" id="{58F60833-DE23-4160-9500-3513A124220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641013" y="5408613"/>
              <a:ext cx="1525588" cy="1435100"/>
            </a:xfrm>
            <a:custGeom>
              <a:avLst/>
              <a:gdLst>
                <a:gd name="T0" fmla="*/ 0 w 321"/>
                <a:gd name="T1" fmla="*/ 302 h 302"/>
                <a:gd name="T2" fmla="*/ 321 w 321"/>
                <a:gd name="T3" fmla="*/ 0 h 3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" name="Freeform 14">
              <a:extLst>
                <a:ext uri="{FF2B5EF4-FFF2-40B4-BE49-F238E27FC236}">
                  <a16:creationId xmlns:a16="http://schemas.microsoft.com/office/drawing/2014/main" id="{8076BDE8-42FE-4B07-8497-301F9EA3F52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01713" y="0"/>
              <a:ext cx="3244850" cy="6843713"/>
            </a:xfrm>
            <a:custGeom>
              <a:avLst/>
              <a:gdLst>
                <a:gd name="T0" fmla="*/ 683 w 683"/>
                <a:gd name="T1" fmla="*/ 0 h 1440"/>
                <a:gd name="T2" fmla="*/ 355 w 683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" name="Freeform 15">
              <a:extLst>
                <a:ext uri="{FF2B5EF4-FFF2-40B4-BE49-F238E27FC236}">
                  <a16:creationId xmlns:a16="http://schemas.microsoft.com/office/drawing/2014/main" id="{36AE6D8F-BF10-4257-913B-D58BFDDCA04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802938" y="5518150"/>
              <a:ext cx="1363663" cy="1325563"/>
            </a:xfrm>
            <a:custGeom>
              <a:avLst/>
              <a:gdLst>
                <a:gd name="T0" fmla="*/ 0 w 287"/>
                <a:gd name="T1" fmla="*/ 279 h 279"/>
                <a:gd name="T2" fmla="*/ 287 w 287"/>
                <a:gd name="T3" fmla="*/ 0 h 2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" name="Freeform 16">
              <a:extLst>
                <a:ext uri="{FF2B5EF4-FFF2-40B4-BE49-F238E27FC236}">
                  <a16:creationId xmlns:a16="http://schemas.microsoft.com/office/drawing/2014/main" id="{0AADAF7D-FB50-45EE-A30F-7677E939EF2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89000" y="0"/>
              <a:ext cx="3230563" cy="6843713"/>
            </a:xfrm>
            <a:custGeom>
              <a:avLst/>
              <a:gdLst>
                <a:gd name="T0" fmla="*/ 680 w 680"/>
                <a:gd name="T1" fmla="*/ 0 h 1440"/>
                <a:gd name="T2" fmla="*/ 337 w 680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3" name="Freeform 17">
              <a:extLst>
                <a:ext uri="{FF2B5EF4-FFF2-40B4-BE49-F238E27FC236}">
                  <a16:creationId xmlns:a16="http://schemas.microsoft.com/office/drawing/2014/main" id="{AE1D6987-8A1B-4240-9987-1B14540B8F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979150" y="5694363"/>
              <a:ext cx="1187450" cy="1149350"/>
            </a:xfrm>
            <a:custGeom>
              <a:avLst/>
              <a:gdLst>
                <a:gd name="T0" fmla="*/ 0 w 250"/>
                <a:gd name="T1" fmla="*/ 242 h 242"/>
                <a:gd name="T2" fmla="*/ 250 w 250"/>
                <a:gd name="T3" fmla="*/ 0 h 2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4" name="Freeform 18">
              <a:extLst>
                <a:ext uri="{FF2B5EF4-FFF2-40B4-BE49-F238E27FC236}">
                  <a16:creationId xmlns:a16="http://schemas.microsoft.com/office/drawing/2014/main" id="{467D3129-38C8-46A9-ACDC-8A09D9C7F70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84188" y="0"/>
              <a:ext cx="3421063" cy="6843713"/>
            </a:xfrm>
            <a:custGeom>
              <a:avLst/>
              <a:gdLst>
                <a:gd name="T0" fmla="*/ 720 w 720"/>
                <a:gd name="T1" fmla="*/ 0 h 1440"/>
                <a:gd name="T2" fmla="*/ 362 w 720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5" name="Freeform 19">
              <a:extLst>
                <a:ext uri="{FF2B5EF4-FFF2-40B4-BE49-F238E27FC236}">
                  <a16:creationId xmlns:a16="http://schemas.microsoft.com/office/drawing/2014/main" id="{54267F25-9577-4999-8A85-D31048EE1A5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87125" y="6049963"/>
              <a:ext cx="879475" cy="793750"/>
            </a:xfrm>
            <a:custGeom>
              <a:avLst/>
              <a:gdLst>
                <a:gd name="T0" fmla="*/ 0 w 185"/>
                <a:gd name="T1" fmla="*/ 167 h 167"/>
                <a:gd name="T2" fmla="*/ 185 w 185"/>
                <a:gd name="T3" fmla="*/ 0 h 1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6" name="Freeform 20">
              <a:extLst>
                <a:ext uri="{FF2B5EF4-FFF2-40B4-BE49-F238E27FC236}">
                  <a16:creationId xmlns:a16="http://schemas.microsoft.com/office/drawing/2014/main" id="{7D1B8F8B-2873-4706-97AB-26D9BD6CBC0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98488" y="0"/>
              <a:ext cx="2717800" cy="6843713"/>
            </a:xfrm>
            <a:custGeom>
              <a:avLst/>
              <a:gdLst>
                <a:gd name="T0" fmla="*/ 572 w 572"/>
                <a:gd name="T1" fmla="*/ 0 h 1440"/>
                <a:gd name="T2" fmla="*/ 164 w 572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7" name="Freeform 21">
              <a:extLst>
                <a:ext uri="{FF2B5EF4-FFF2-40B4-BE49-F238E27FC236}">
                  <a16:creationId xmlns:a16="http://schemas.microsoft.com/office/drawing/2014/main" id="{92328B9F-78D3-49F8-865E-1F88BE55645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61938" y="0"/>
              <a:ext cx="2944813" cy="6843713"/>
            </a:xfrm>
            <a:custGeom>
              <a:avLst/>
              <a:gdLst>
                <a:gd name="T0" fmla="*/ 620 w 620"/>
                <a:gd name="T1" fmla="*/ 0 h 1440"/>
                <a:gd name="T2" fmla="*/ 186 w 620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8" name="Freeform 22">
              <a:extLst>
                <a:ext uri="{FF2B5EF4-FFF2-40B4-BE49-F238E27FC236}">
                  <a16:creationId xmlns:a16="http://schemas.microsoft.com/office/drawing/2014/main" id="{CFB61E99-5EBC-4B63-9A72-DF00DF6A6C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417513" y="0"/>
              <a:ext cx="2403475" cy="6843713"/>
            </a:xfrm>
            <a:custGeom>
              <a:avLst/>
              <a:gdLst>
                <a:gd name="T0" fmla="*/ 506 w 506"/>
                <a:gd name="T1" fmla="*/ 0 h 1440"/>
                <a:gd name="T2" fmla="*/ 171 w 506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9" name="Freeform 23">
              <a:extLst>
                <a:ext uri="{FF2B5EF4-FFF2-40B4-BE49-F238E27FC236}">
                  <a16:creationId xmlns:a16="http://schemas.microsoft.com/office/drawing/2014/main" id="{CB29336D-643E-4F31-A9AD-B4E59329323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4288" y="9525"/>
              <a:ext cx="1771650" cy="3198813"/>
            </a:xfrm>
            <a:custGeom>
              <a:avLst/>
              <a:gdLst>
                <a:gd name="T0" fmla="*/ 373 w 373"/>
                <a:gd name="T1" fmla="*/ 0 h 673"/>
                <a:gd name="T2" fmla="*/ 0 w 373"/>
                <a:gd name="T3" fmla="*/ 673 h 6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0" name="Freeform 24">
              <a:extLst>
                <a:ext uri="{FF2B5EF4-FFF2-40B4-BE49-F238E27FC236}">
                  <a16:creationId xmlns:a16="http://schemas.microsoft.com/office/drawing/2014/main" id="{0D030337-0389-41D9-A5B8-AE6F007563C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763" y="6016625"/>
              <a:ext cx="214313" cy="827088"/>
            </a:xfrm>
            <a:custGeom>
              <a:avLst/>
              <a:gdLst>
                <a:gd name="T0" fmla="*/ 0 w 45"/>
                <a:gd name="T1" fmla="*/ 0 h 174"/>
                <a:gd name="T2" fmla="*/ 45 w 45"/>
                <a:gd name="T3" fmla="*/ 174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1" name="Freeform 25">
              <a:extLst>
                <a:ext uri="{FF2B5EF4-FFF2-40B4-BE49-F238E27FC236}">
                  <a16:creationId xmlns:a16="http://schemas.microsoft.com/office/drawing/2014/main" id="{03E09386-7A3B-48F3-A7A2-3F342D9917B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4288" y="0"/>
              <a:ext cx="1562100" cy="2228850"/>
            </a:xfrm>
            <a:custGeom>
              <a:avLst/>
              <a:gdLst>
                <a:gd name="T0" fmla="*/ 329 w 329"/>
                <a:gd name="T1" fmla="*/ 0 h 469"/>
                <a:gd name="T2" fmla="*/ 0 w 329"/>
                <a:gd name="T3" fmla="*/ 469 h 4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62" name="Rectangle 33">
            <a:extLst>
              <a:ext uri="{FF2B5EF4-FFF2-40B4-BE49-F238E27FC236}">
                <a16:creationId xmlns:a16="http://schemas.microsoft.com/office/drawing/2014/main" id="{FD425171-B724-4A7F-81FB-15CC599D5B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91682" y="1377682"/>
            <a:ext cx="5936885" cy="5029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Isosceles Triangle 22">
            <a:extLst>
              <a:ext uri="{FF2B5EF4-FFF2-40B4-BE49-F238E27FC236}">
                <a16:creationId xmlns:a16="http://schemas.microsoft.com/office/drawing/2014/main" id="{DD767DAD-8184-49CD-9312-531CBE37CB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3602131" y="5223532"/>
            <a:ext cx="315988" cy="272403"/>
          </a:xfrm>
          <a:prstGeom prst="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Rectangle 37">
            <a:extLst>
              <a:ext uri="{FF2B5EF4-FFF2-40B4-BE49-F238E27FC236}">
                <a16:creationId xmlns:a16="http://schemas.microsoft.com/office/drawing/2014/main" id="{48F895A8-954D-4E6F-A5B9-13CA653395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91682" y="1961035"/>
            <a:ext cx="5935796" cy="326769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73978" y="2039943"/>
            <a:ext cx="5767566" cy="838773"/>
          </a:xfrm>
        </p:spPr>
        <p:txBody>
          <a:bodyPr anchor="ctr">
            <a:normAutofit/>
          </a:bodyPr>
          <a:lstStyle/>
          <a:p>
            <a:r>
              <a:rPr lang="pl-PL" sz="2800"/>
              <a:t>Kiedy można utworzyć specjalizacje?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873102" y="2878716"/>
            <a:ext cx="5768442" cy="2262085"/>
          </a:xfrm>
        </p:spPr>
        <p:txBody>
          <a:bodyPr>
            <a:normAutofit/>
          </a:bodyPr>
          <a:lstStyle/>
          <a:p>
            <a:pPr marL="0" indent="0">
              <a:lnSpc>
                <a:spcPct val="110000"/>
              </a:lnSpc>
              <a:buNone/>
            </a:pPr>
            <a:r>
              <a:rPr lang="pl-PL" sz="1200">
                <a:solidFill>
                  <a:srgbClr val="FFFFFE"/>
                </a:solidFill>
              </a:rPr>
              <a:t>Nie ma określonego czasu kiedy musi to nastąpić. </a:t>
            </a:r>
          </a:p>
          <a:p>
            <a:pPr>
              <a:lnSpc>
                <a:spcPct val="110000"/>
              </a:lnSpc>
            </a:pPr>
            <a:r>
              <a:rPr lang="pl-PL" sz="1200">
                <a:solidFill>
                  <a:srgbClr val="FFFFFE"/>
                </a:solidFill>
              </a:rPr>
              <a:t>Propozycja utworzenia specjalizacji punktu może pojawić się już </a:t>
            </a:r>
          </a:p>
          <a:p>
            <a:pPr marL="342900" indent="-342900">
              <a:lnSpc>
                <a:spcPct val="110000"/>
              </a:lnSpc>
              <a:buFont typeface="+mj-lt"/>
              <a:buAutoNum type="arabicPeriod"/>
            </a:pPr>
            <a:r>
              <a:rPr lang="pl-PL" sz="1200">
                <a:solidFill>
                  <a:srgbClr val="FFFFFE"/>
                </a:solidFill>
              </a:rPr>
              <a:t>na etapie konkursu, składania oferty, </a:t>
            </a:r>
          </a:p>
          <a:p>
            <a:pPr marL="342900" indent="-342900">
              <a:lnSpc>
                <a:spcPct val="110000"/>
              </a:lnSpc>
              <a:buFont typeface="+mj-lt"/>
              <a:buAutoNum type="arabicPeriod"/>
            </a:pPr>
            <a:r>
              <a:rPr lang="pl-PL" sz="1200">
                <a:solidFill>
                  <a:srgbClr val="FFFFFE"/>
                </a:solidFill>
              </a:rPr>
              <a:t>po rozstrzygnięciu konkursu, po wskazaniu prawników (wykonawców pomocy) przez samorząd zawodowy, po zawarciu umowy z wykonawcą, </a:t>
            </a:r>
          </a:p>
          <a:p>
            <a:pPr marL="342900" indent="-342900">
              <a:lnSpc>
                <a:spcPct val="110000"/>
              </a:lnSpc>
              <a:buFont typeface="+mj-lt"/>
              <a:buAutoNum type="arabicPeriod"/>
            </a:pPr>
            <a:r>
              <a:rPr lang="pl-PL" sz="1200">
                <a:solidFill>
                  <a:srgbClr val="FFFFFE"/>
                </a:solidFill>
              </a:rPr>
              <a:t>w trakcie jej obowiązywania i wykonywania umowy z wykonawcą.</a:t>
            </a:r>
          </a:p>
        </p:txBody>
      </p:sp>
      <p:pic>
        <p:nvPicPr>
          <p:cNvPr id="65" name="Picture 4" descr="Wiele znaków zapytania na czarnym tle">
            <a:extLst>
              <a:ext uri="{FF2B5EF4-FFF2-40B4-BE49-F238E27FC236}">
                <a16:creationId xmlns:a16="http://schemas.microsoft.com/office/drawing/2014/main" id="{4D815A2E-1CAE-51D4-9D9D-A72E980FDC2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8711" r="2" b="2"/>
          <a:stretch/>
        </p:blipFill>
        <p:spPr>
          <a:xfrm>
            <a:off x="7549862" y="227"/>
            <a:ext cx="464183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57529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8" name="Rectangle 8">
            <a:extLst>
              <a:ext uri="{FF2B5EF4-FFF2-40B4-BE49-F238E27FC236}">
                <a16:creationId xmlns:a16="http://schemas.microsoft.com/office/drawing/2014/main" id="{4B29F729-0A42-48CE-A312-33FD515483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9" name="Group 10">
            <a:extLst>
              <a:ext uri="{FF2B5EF4-FFF2-40B4-BE49-F238E27FC236}">
                <a16:creationId xmlns:a16="http://schemas.microsoft.com/office/drawing/2014/main" id="{1505E849-813F-40D8-8445-B012AD7902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40" name="Freeform 5">
              <a:extLst>
                <a:ext uri="{FF2B5EF4-FFF2-40B4-BE49-F238E27FC236}">
                  <a16:creationId xmlns:a16="http://schemas.microsoft.com/office/drawing/2014/main" id="{D39F74FE-3B25-4874-AD69-956D4EDA6F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06513" y="0"/>
              <a:ext cx="3862388" cy="6843713"/>
            </a:xfrm>
            <a:custGeom>
              <a:avLst/>
              <a:gdLst>
                <a:gd name="T0" fmla="*/ 813 w 813"/>
                <a:gd name="T1" fmla="*/ 0 h 1440"/>
                <a:gd name="T2" fmla="*/ 435 w 813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" name="Freeform 6">
              <a:extLst>
                <a:ext uri="{FF2B5EF4-FFF2-40B4-BE49-F238E27FC236}">
                  <a16:creationId xmlns:a16="http://schemas.microsoft.com/office/drawing/2014/main" id="{0AE1FE66-94C2-44C6-8C03-B2E4B346116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626725" y="9525"/>
              <a:ext cx="1539875" cy="555625"/>
            </a:xfrm>
            <a:custGeom>
              <a:avLst/>
              <a:gdLst>
                <a:gd name="T0" fmla="*/ 324 w 324"/>
                <a:gd name="T1" fmla="*/ 117 h 117"/>
                <a:gd name="T2" fmla="*/ 0 w 324"/>
                <a:gd name="T3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" name="Freeform 7">
              <a:extLst>
                <a:ext uri="{FF2B5EF4-FFF2-40B4-BE49-F238E27FC236}">
                  <a16:creationId xmlns:a16="http://schemas.microsoft.com/office/drawing/2014/main" id="{4016DA16-0782-4D69-8DE2-108188843E3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247313" y="5013325"/>
              <a:ext cx="1919288" cy="1830388"/>
            </a:xfrm>
            <a:custGeom>
              <a:avLst/>
              <a:gdLst>
                <a:gd name="T0" fmla="*/ 0 w 404"/>
                <a:gd name="T1" fmla="*/ 385 h 385"/>
                <a:gd name="T2" fmla="*/ 404 w 404"/>
                <a:gd name="T3" fmla="*/ 0 h 3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" name="Freeform 8">
              <a:extLst>
                <a:ext uri="{FF2B5EF4-FFF2-40B4-BE49-F238E27FC236}">
                  <a16:creationId xmlns:a16="http://schemas.microsoft.com/office/drawing/2014/main" id="{BA8504C6-AA76-4493-9FF0-D778F9463B0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0775" y="0"/>
              <a:ext cx="3676650" cy="6843713"/>
            </a:xfrm>
            <a:custGeom>
              <a:avLst/>
              <a:gdLst>
                <a:gd name="T0" fmla="*/ 774 w 774"/>
                <a:gd name="T1" fmla="*/ 0 h 1440"/>
                <a:gd name="T2" fmla="*/ 411 w 774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" name="Freeform 9">
              <a:extLst>
                <a:ext uri="{FF2B5EF4-FFF2-40B4-BE49-F238E27FC236}">
                  <a16:creationId xmlns:a16="http://schemas.microsoft.com/office/drawing/2014/main" id="{95633BD3-7EB3-4DDE-9FBC-BFB4C7D72C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02988" y="9525"/>
              <a:ext cx="963613" cy="366713"/>
            </a:xfrm>
            <a:custGeom>
              <a:avLst/>
              <a:gdLst>
                <a:gd name="T0" fmla="*/ 203 w 203"/>
                <a:gd name="T1" fmla="*/ 77 h 77"/>
                <a:gd name="T2" fmla="*/ 0 w 203"/>
                <a:gd name="T3" fmla="*/ 0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" name="Freeform 10">
              <a:extLst>
                <a:ext uri="{FF2B5EF4-FFF2-40B4-BE49-F238E27FC236}">
                  <a16:creationId xmlns:a16="http://schemas.microsoft.com/office/drawing/2014/main" id="{92302A73-FA2B-41C1-9E7E-A1B52CE5000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494963" y="5275263"/>
              <a:ext cx="1666875" cy="1577975"/>
            </a:xfrm>
            <a:custGeom>
              <a:avLst/>
              <a:gdLst>
                <a:gd name="T0" fmla="*/ 0 w 351"/>
                <a:gd name="T1" fmla="*/ 332 h 332"/>
                <a:gd name="T2" fmla="*/ 351 w 351"/>
                <a:gd name="T3" fmla="*/ 0 h 3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" name="Freeform 11">
              <a:extLst>
                <a:ext uri="{FF2B5EF4-FFF2-40B4-BE49-F238E27FC236}">
                  <a16:creationId xmlns:a16="http://schemas.microsoft.com/office/drawing/2014/main" id="{370FDB90-0298-4897-BCBF-F7185D371EE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01713" y="0"/>
              <a:ext cx="3621088" cy="6843713"/>
            </a:xfrm>
            <a:custGeom>
              <a:avLst/>
              <a:gdLst>
                <a:gd name="T0" fmla="*/ 762 w 762"/>
                <a:gd name="T1" fmla="*/ 0 h 1440"/>
                <a:gd name="T2" fmla="*/ 403 w 762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" name="Freeform 12">
              <a:extLst>
                <a:ext uri="{FF2B5EF4-FFF2-40B4-BE49-F238E27FC236}">
                  <a16:creationId xmlns:a16="http://schemas.microsoft.com/office/drawing/2014/main" id="{5E26B346-0E85-4695-83E0-0E7C0B08208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501438" y="9525"/>
              <a:ext cx="665163" cy="257175"/>
            </a:xfrm>
            <a:custGeom>
              <a:avLst/>
              <a:gdLst>
                <a:gd name="T0" fmla="*/ 140 w 140"/>
                <a:gd name="T1" fmla="*/ 54 h 54"/>
                <a:gd name="T2" fmla="*/ 0 w 140"/>
                <a:gd name="T3" fmla="*/ 0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8" name="Freeform 13">
              <a:extLst>
                <a:ext uri="{FF2B5EF4-FFF2-40B4-BE49-F238E27FC236}">
                  <a16:creationId xmlns:a16="http://schemas.microsoft.com/office/drawing/2014/main" id="{51EC89A4-F461-4543-8645-271F8B104C1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641013" y="5408613"/>
              <a:ext cx="1525588" cy="1435100"/>
            </a:xfrm>
            <a:custGeom>
              <a:avLst/>
              <a:gdLst>
                <a:gd name="T0" fmla="*/ 0 w 321"/>
                <a:gd name="T1" fmla="*/ 302 h 302"/>
                <a:gd name="T2" fmla="*/ 321 w 321"/>
                <a:gd name="T3" fmla="*/ 0 h 3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9" name="Freeform 14">
              <a:extLst>
                <a:ext uri="{FF2B5EF4-FFF2-40B4-BE49-F238E27FC236}">
                  <a16:creationId xmlns:a16="http://schemas.microsoft.com/office/drawing/2014/main" id="{8ABA7361-147E-426C-A599-238C67AABD0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01713" y="0"/>
              <a:ext cx="3244850" cy="6843713"/>
            </a:xfrm>
            <a:custGeom>
              <a:avLst/>
              <a:gdLst>
                <a:gd name="T0" fmla="*/ 683 w 683"/>
                <a:gd name="T1" fmla="*/ 0 h 1440"/>
                <a:gd name="T2" fmla="*/ 355 w 683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" name="Freeform 15">
              <a:extLst>
                <a:ext uri="{FF2B5EF4-FFF2-40B4-BE49-F238E27FC236}">
                  <a16:creationId xmlns:a16="http://schemas.microsoft.com/office/drawing/2014/main" id="{11243D1A-1829-40E4-A1DA-838A498B8F2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802938" y="5518150"/>
              <a:ext cx="1363663" cy="1325563"/>
            </a:xfrm>
            <a:custGeom>
              <a:avLst/>
              <a:gdLst>
                <a:gd name="T0" fmla="*/ 0 w 287"/>
                <a:gd name="T1" fmla="*/ 279 h 279"/>
                <a:gd name="T2" fmla="*/ 287 w 287"/>
                <a:gd name="T3" fmla="*/ 0 h 2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" name="Freeform 16">
              <a:extLst>
                <a:ext uri="{FF2B5EF4-FFF2-40B4-BE49-F238E27FC236}">
                  <a16:creationId xmlns:a16="http://schemas.microsoft.com/office/drawing/2014/main" id="{3649D6C1-B0C7-4FC2-8D6D-D14E0317116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89000" y="0"/>
              <a:ext cx="3230563" cy="6843713"/>
            </a:xfrm>
            <a:custGeom>
              <a:avLst/>
              <a:gdLst>
                <a:gd name="T0" fmla="*/ 680 w 680"/>
                <a:gd name="T1" fmla="*/ 0 h 1440"/>
                <a:gd name="T2" fmla="*/ 337 w 680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" name="Freeform 17">
              <a:extLst>
                <a:ext uri="{FF2B5EF4-FFF2-40B4-BE49-F238E27FC236}">
                  <a16:creationId xmlns:a16="http://schemas.microsoft.com/office/drawing/2014/main" id="{5C464254-B927-4F74-94CB-7E8A2C8A74B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979150" y="5694363"/>
              <a:ext cx="1187450" cy="1149350"/>
            </a:xfrm>
            <a:custGeom>
              <a:avLst/>
              <a:gdLst>
                <a:gd name="T0" fmla="*/ 0 w 250"/>
                <a:gd name="T1" fmla="*/ 242 h 242"/>
                <a:gd name="T2" fmla="*/ 250 w 250"/>
                <a:gd name="T3" fmla="*/ 0 h 2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3" name="Freeform 18">
              <a:extLst>
                <a:ext uri="{FF2B5EF4-FFF2-40B4-BE49-F238E27FC236}">
                  <a16:creationId xmlns:a16="http://schemas.microsoft.com/office/drawing/2014/main" id="{A1659A09-BA77-4EE2-8422-15C99162E87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84188" y="0"/>
              <a:ext cx="3421063" cy="6843713"/>
            </a:xfrm>
            <a:custGeom>
              <a:avLst/>
              <a:gdLst>
                <a:gd name="T0" fmla="*/ 720 w 720"/>
                <a:gd name="T1" fmla="*/ 0 h 1440"/>
                <a:gd name="T2" fmla="*/ 362 w 720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4" name="Freeform 19">
              <a:extLst>
                <a:ext uri="{FF2B5EF4-FFF2-40B4-BE49-F238E27FC236}">
                  <a16:creationId xmlns:a16="http://schemas.microsoft.com/office/drawing/2014/main" id="{B5390F6B-8B1C-4871-83B4-0EBC10E820A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87125" y="6049963"/>
              <a:ext cx="879475" cy="793750"/>
            </a:xfrm>
            <a:custGeom>
              <a:avLst/>
              <a:gdLst>
                <a:gd name="T0" fmla="*/ 0 w 185"/>
                <a:gd name="T1" fmla="*/ 167 h 167"/>
                <a:gd name="T2" fmla="*/ 185 w 185"/>
                <a:gd name="T3" fmla="*/ 0 h 1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5" name="Freeform 20">
              <a:extLst>
                <a:ext uri="{FF2B5EF4-FFF2-40B4-BE49-F238E27FC236}">
                  <a16:creationId xmlns:a16="http://schemas.microsoft.com/office/drawing/2014/main" id="{F1D9A071-078F-4A04-9050-CD55C1C968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98488" y="0"/>
              <a:ext cx="2717800" cy="6843713"/>
            </a:xfrm>
            <a:custGeom>
              <a:avLst/>
              <a:gdLst>
                <a:gd name="T0" fmla="*/ 572 w 572"/>
                <a:gd name="T1" fmla="*/ 0 h 1440"/>
                <a:gd name="T2" fmla="*/ 164 w 572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6" name="Freeform 21">
              <a:extLst>
                <a:ext uri="{FF2B5EF4-FFF2-40B4-BE49-F238E27FC236}">
                  <a16:creationId xmlns:a16="http://schemas.microsoft.com/office/drawing/2014/main" id="{2E5E2DEA-22DB-4FCE-A4A5-B585E03D653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61938" y="0"/>
              <a:ext cx="2944813" cy="6843713"/>
            </a:xfrm>
            <a:custGeom>
              <a:avLst/>
              <a:gdLst>
                <a:gd name="T0" fmla="*/ 620 w 620"/>
                <a:gd name="T1" fmla="*/ 0 h 1440"/>
                <a:gd name="T2" fmla="*/ 186 w 620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7" name="Freeform 22">
              <a:extLst>
                <a:ext uri="{FF2B5EF4-FFF2-40B4-BE49-F238E27FC236}">
                  <a16:creationId xmlns:a16="http://schemas.microsoft.com/office/drawing/2014/main" id="{B84ED8C2-529F-4BDB-A4DE-B5E9DA39352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417513" y="0"/>
              <a:ext cx="2403475" cy="6843713"/>
            </a:xfrm>
            <a:custGeom>
              <a:avLst/>
              <a:gdLst>
                <a:gd name="T0" fmla="*/ 506 w 506"/>
                <a:gd name="T1" fmla="*/ 0 h 1440"/>
                <a:gd name="T2" fmla="*/ 171 w 506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8" name="Freeform 23">
              <a:extLst>
                <a:ext uri="{FF2B5EF4-FFF2-40B4-BE49-F238E27FC236}">
                  <a16:creationId xmlns:a16="http://schemas.microsoft.com/office/drawing/2014/main" id="{85DD9EA3-7B98-475B-9594-E2690AA3ED3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4288" y="9525"/>
              <a:ext cx="1771650" cy="3198813"/>
            </a:xfrm>
            <a:custGeom>
              <a:avLst/>
              <a:gdLst>
                <a:gd name="T0" fmla="*/ 373 w 373"/>
                <a:gd name="T1" fmla="*/ 0 h 673"/>
                <a:gd name="T2" fmla="*/ 0 w 373"/>
                <a:gd name="T3" fmla="*/ 673 h 6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9" name="Freeform 24">
              <a:extLst>
                <a:ext uri="{FF2B5EF4-FFF2-40B4-BE49-F238E27FC236}">
                  <a16:creationId xmlns:a16="http://schemas.microsoft.com/office/drawing/2014/main" id="{EF5CC864-E41A-4179-973E-A1122E5F802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763" y="6016625"/>
              <a:ext cx="214313" cy="827088"/>
            </a:xfrm>
            <a:custGeom>
              <a:avLst/>
              <a:gdLst>
                <a:gd name="T0" fmla="*/ 0 w 45"/>
                <a:gd name="T1" fmla="*/ 0 h 174"/>
                <a:gd name="T2" fmla="*/ 45 w 45"/>
                <a:gd name="T3" fmla="*/ 174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0" name="Freeform 25">
              <a:extLst>
                <a:ext uri="{FF2B5EF4-FFF2-40B4-BE49-F238E27FC236}">
                  <a16:creationId xmlns:a16="http://schemas.microsoft.com/office/drawing/2014/main" id="{65FB6BBB-28E3-4985-B1F2-31CC835614D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4288" y="0"/>
              <a:ext cx="1562100" cy="2228850"/>
            </a:xfrm>
            <a:custGeom>
              <a:avLst/>
              <a:gdLst>
                <a:gd name="T0" fmla="*/ 329 w 329"/>
                <a:gd name="T1" fmla="*/ 0 h 469"/>
                <a:gd name="T2" fmla="*/ 0 w 329"/>
                <a:gd name="T3" fmla="*/ 469 h 4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pic>
        <p:nvPicPr>
          <p:cNvPr id="4" name="Obraz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46" r="4078" b="1"/>
          <a:stretch/>
        </p:blipFill>
        <p:spPr>
          <a:xfrm>
            <a:off x="20" y="-1"/>
            <a:ext cx="6737898" cy="6858000"/>
          </a:xfrm>
          <a:prstGeom prst="rect">
            <a:avLst/>
          </a:prstGeom>
          <a:ln w="9525">
            <a:solidFill>
              <a:schemeClr val="tx1">
                <a:alpha val="20000"/>
              </a:schemeClr>
            </a:solidFill>
          </a:ln>
        </p:spPr>
      </p:pic>
      <p:grpSp>
        <p:nvGrpSpPr>
          <p:cNvPr id="61" name="Group 33">
            <a:extLst>
              <a:ext uri="{FF2B5EF4-FFF2-40B4-BE49-F238E27FC236}">
                <a16:creationId xmlns:a16="http://schemas.microsoft.com/office/drawing/2014/main" id="{C17550FC-250C-4AEB-9500-4FC8012492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529147" y="1699589"/>
            <a:ext cx="3674476" cy="3470421"/>
            <a:chOff x="697883" y="1816768"/>
            <a:chExt cx="3674476" cy="3470421"/>
          </a:xfrm>
        </p:grpSpPr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4CA2BAC1-E62C-433A-9D69-284AEDF192A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>
                <a:alpha val="9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Isosceles Triangle 22">
              <a:extLst>
                <a:ext uri="{FF2B5EF4-FFF2-40B4-BE49-F238E27FC236}">
                  <a16:creationId xmlns:a16="http://schemas.microsoft.com/office/drawing/2014/main" id="{2A2A1746-D2F1-4A2B-8757-9151E4C7684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>
                <a:alpha val="9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id="{AACCA9C1-5116-4290-9D92-5AA2A830E50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>
                <a:alpha val="9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616896" y="2358391"/>
            <a:ext cx="3498979" cy="2453676"/>
          </a:xfrm>
        </p:spPr>
        <p:txBody>
          <a:bodyPr>
            <a:normAutofit/>
          </a:bodyPr>
          <a:lstStyle/>
          <a:p>
            <a:r>
              <a:rPr lang="pl-PL" sz="3700"/>
              <a:t>Jakie dziedziny mogą być objęte dyżurem specjalistycznym?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7552340" y="803186"/>
            <a:ext cx="3847979" cy="5248622"/>
          </a:xfrm>
        </p:spPr>
        <p:txBody>
          <a:bodyPr>
            <a:normAutofit/>
          </a:bodyPr>
          <a:lstStyle/>
          <a:p>
            <a:r>
              <a:rPr lang="pl-PL"/>
              <a:t>Pomoc ofiarom przemocy, przede wszystkim wobec kobiet i dzieci</a:t>
            </a:r>
          </a:p>
          <a:p>
            <a:r>
              <a:rPr lang="pl-PL"/>
              <a:t>Kredyty frankowe</a:t>
            </a:r>
          </a:p>
          <a:p>
            <a:r>
              <a:rPr lang="pl-PL"/>
              <a:t>Prawo rodzinne</a:t>
            </a:r>
          </a:p>
          <a:p>
            <a:r>
              <a:rPr lang="pl-PL"/>
              <a:t>Prawo spadkowe</a:t>
            </a:r>
          </a:p>
          <a:p>
            <a:r>
              <a:rPr lang="pl-PL"/>
              <a:t>Pomoc osobą zadłużonym</a:t>
            </a:r>
          </a:p>
          <a:p>
            <a:r>
              <a:rPr lang="pl-PL"/>
              <a:t>Pomoc rodzinom wychowującym dzieci z niepełnosprawnością</a:t>
            </a:r>
          </a:p>
          <a:p>
            <a:r>
              <a:rPr lang="pl-PL"/>
              <a:t>Prawo pracy</a:t>
            </a:r>
          </a:p>
          <a:p>
            <a:r>
              <a:rPr lang="pl-PL"/>
              <a:t>Prawo energetyczne </a:t>
            </a:r>
          </a:p>
          <a:p>
            <a:endParaRPr lang="pl-PL"/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26458174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48CAE4AE-A9DF-45AF-9A9C-1712BC6341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6C272060-BC98-4C91-A58F-4DFEC566CF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12" name="Freeform 5">
              <a:extLst>
                <a:ext uri="{FF2B5EF4-FFF2-40B4-BE49-F238E27FC236}">
                  <a16:creationId xmlns:a16="http://schemas.microsoft.com/office/drawing/2014/main" id="{8BA2DCB9-0DC0-4109-B2A2-56896E35E66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06513" y="0"/>
              <a:ext cx="3862388" cy="6843713"/>
            </a:xfrm>
            <a:custGeom>
              <a:avLst/>
              <a:gdLst>
                <a:gd name="T0" fmla="*/ 813 w 813"/>
                <a:gd name="T1" fmla="*/ 0 h 1440"/>
                <a:gd name="T2" fmla="*/ 435 w 813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6">
              <a:extLst>
                <a:ext uri="{FF2B5EF4-FFF2-40B4-BE49-F238E27FC236}">
                  <a16:creationId xmlns:a16="http://schemas.microsoft.com/office/drawing/2014/main" id="{64A33555-1142-4AD7-8084-1A99422A118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626725" y="9525"/>
              <a:ext cx="1539875" cy="555625"/>
            </a:xfrm>
            <a:custGeom>
              <a:avLst/>
              <a:gdLst>
                <a:gd name="T0" fmla="*/ 324 w 324"/>
                <a:gd name="T1" fmla="*/ 117 h 117"/>
                <a:gd name="T2" fmla="*/ 0 w 324"/>
                <a:gd name="T3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7">
              <a:extLst>
                <a:ext uri="{FF2B5EF4-FFF2-40B4-BE49-F238E27FC236}">
                  <a16:creationId xmlns:a16="http://schemas.microsoft.com/office/drawing/2014/main" id="{BC6E4081-1A88-453E-8CCF-B97B0CE20DF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247313" y="5013325"/>
              <a:ext cx="1919288" cy="1830388"/>
            </a:xfrm>
            <a:custGeom>
              <a:avLst/>
              <a:gdLst>
                <a:gd name="T0" fmla="*/ 0 w 404"/>
                <a:gd name="T1" fmla="*/ 385 h 385"/>
                <a:gd name="T2" fmla="*/ 404 w 404"/>
                <a:gd name="T3" fmla="*/ 0 h 3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" name="Freeform 8">
              <a:extLst>
                <a:ext uri="{FF2B5EF4-FFF2-40B4-BE49-F238E27FC236}">
                  <a16:creationId xmlns:a16="http://schemas.microsoft.com/office/drawing/2014/main" id="{5B7E0935-6EE8-4C61-AED5-09B9A2A99AF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0775" y="0"/>
              <a:ext cx="3676650" cy="6843713"/>
            </a:xfrm>
            <a:custGeom>
              <a:avLst/>
              <a:gdLst>
                <a:gd name="T0" fmla="*/ 774 w 774"/>
                <a:gd name="T1" fmla="*/ 0 h 1440"/>
                <a:gd name="T2" fmla="*/ 411 w 774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" name="Freeform 9">
              <a:extLst>
                <a:ext uri="{FF2B5EF4-FFF2-40B4-BE49-F238E27FC236}">
                  <a16:creationId xmlns:a16="http://schemas.microsoft.com/office/drawing/2014/main" id="{EB962BD6-C878-48FF-A75E-DCC7BDA3C33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02988" y="9525"/>
              <a:ext cx="963613" cy="366713"/>
            </a:xfrm>
            <a:custGeom>
              <a:avLst/>
              <a:gdLst>
                <a:gd name="T0" fmla="*/ 203 w 203"/>
                <a:gd name="T1" fmla="*/ 77 h 77"/>
                <a:gd name="T2" fmla="*/ 0 w 203"/>
                <a:gd name="T3" fmla="*/ 0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0">
              <a:extLst>
                <a:ext uri="{FF2B5EF4-FFF2-40B4-BE49-F238E27FC236}">
                  <a16:creationId xmlns:a16="http://schemas.microsoft.com/office/drawing/2014/main" id="{CABF3786-BDE1-4FE5-9967-F6B6131A2CF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494963" y="5275263"/>
              <a:ext cx="1666875" cy="1577975"/>
            </a:xfrm>
            <a:custGeom>
              <a:avLst/>
              <a:gdLst>
                <a:gd name="T0" fmla="*/ 0 w 351"/>
                <a:gd name="T1" fmla="*/ 332 h 332"/>
                <a:gd name="T2" fmla="*/ 351 w 351"/>
                <a:gd name="T3" fmla="*/ 0 h 3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1">
              <a:extLst>
                <a:ext uri="{FF2B5EF4-FFF2-40B4-BE49-F238E27FC236}">
                  <a16:creationId xmlns:a16="http://schemas.microsoft.com/office/drawing/2014/main" id="{4969707A-C75E-4F7F-A5C2-2991C654755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01713" y="0"/>
              <a:ext cx="3621088" cy="6843713"/>
            </a:xfrm>
            <a:custGeom>
              <a:avLst/>
              <a:gdLst>
                <a:gd name="T0" fmla="*/ 762 w 762"/>
                <a:gd name="T1" fmla="*/ 0 h 1440"/>
                <a:gd name="T2" fmla="*/ 403 w 762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12">
              <a:extLst>
                <a:ext uri="{FF2B5EF4-FFF2-40B4-BE49-F238E27FC236}">
                  <a16:creationId xmlns:a16="http://schemas.microsoft.com/office/drawing/2014/main" id="{0E293989-8389-48CD-85D3-CAEFD5E9637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501438" y="9525"/>
              <a:ext cx="665163" cy="257175"/>
            </a:xfrm>
            <a:custGeom>
              <a:avLst/>
              <a:gdLst>
                <a:gd name="T0" fmla="*/ 140 w 140"/>
                <a:gd name="T1" fmla="*/ 54 h 54"/>
                <a:gd name="T2" fmla="*/ 0 w 140"/>
                <a:gd name="T3" fmla="*/ 0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13">
              <a:extLst>
                <a:ext uri="{FF2B5EF4-FFF2-40B4-BE49-F238E27FC236}">
                  <a16:creationId xmlns:a16="http://schemas.microsoft.com/office/drawing/2014/main" id="{8DCF1E8B-9247-45E2-8641-90DA9F7D525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641013" y="5408613"/>
              <a:ext cx="1525588" cy="1435100"/>
            </a:xfrm>
            <a:custGeom>
              <a:avLst/>
              <a:gdLst>
                <a:gd name="T0" fmla="*/ 0 w 321"/>
                <a:gd name="T1" fmla="*/ 302 h 302"/>
                <a:gd name="T2" fmla="*/ 321 w 321"/>
                <a:gd name="T3" fmla="*/ 0 h 3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" name="Freeform 14">
              <a:extLst>
                <a:ext uri="{FF2B5EF4-FFF2-40B4-BE49-F238E27FC236}">
                  <a16:creationId xmlns:a16="http://schemas.microsoft.com/office/drawing/2014/main" id="{48DF418F-91AD-4E55-AF3B-F28FF45961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01713" y="0"/>
              <a:ext cx="3244850" cy="6843713"/>
            </a:xfrm>
            <a:custGeom>
              <a:avLst/>
              <a:gdLst>
                <a:gd name="T0" fmla="*/ 683 w 683"/>
                <a:gd name="T1" fmla="*/ 0 h 1440"/>
                <a:gd name="T2" fmla="*/ 355 w 683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" name="Freeform 15">
              <a:extLst>
                <a:ext uri="{FF2B5EF4-FFF2-40B4-BE49-F238E27FC236}">
                  <a16:creationId xmlns:a16="http://schemas.microsoft.com/office/drawing/2014/main" id="{EDBF35BD-D1DA-49B1-AE30-289189DACD5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802938" y="5518150"/>
              <a:ext cx="1363663" cy="1325563"/>
            </a:xfrm>
            <a:custGeom>
              <a:avLst/>
              <a:gdLst>
                <a:gd name="T0" fmla="*/ 0 w 287"/>
                <a:gd name="T1" fmla="*/ 279 h 279"/>
                <a:gd name="T2" fmla="*/ 287 w 287"/>
                <a:gd name="T3" fmla="*/ 0 h 2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" name="Freeform 16">
              <a:extLst>
                <a:ext uri="{FF2B5EF4-FFF2-40B4-BE49-F238E27FC236}">
                  <a16:creationId xmlns:a16="http://schemas.microsoft.com/office/drawing/2014/main" id="{69198BEC-A3B6-4562-AB0F-3E7760026C4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89000" y="0"/>
              <a:ext cx="3230563" cy="6843713"/>
            </a:xfrm>
            <a:custGeom>
              <a:avLst/>
              <a:gdLst>
                <a:gd name="T0" fmla="*/ 680 w 680"/>
                <a:gd name="T1" fmla="*/ 0 h 1440"/>
                <a:gd name="T2" fmla="*/ 337 w 680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" name="Freeform 17">
              <a:extLst>
                <a:ext uri="{FF2B5EF4-FFF2-40B4-BE49-F238E27FC236}">
                  <a16:creationId xmlns:a16="http://schemas.microsoft.com/office/drawing/2014/main" id="{9AB30D45-77AB-4323-83A2-1A637D07D54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979150" y="5694363"/>
              <a:ext cx="1187450" cy="1149350"/>
            </a:xfrm>
            <a:custGeom>
              <a:avLst/>
              <a:gdLst>
                <a:gd name="T0" fmla="*/ 0 w 250"/>
                <a:gd name="T1" fmla="*/ 242 h 242"/>
                <a:gd name="T2" fmla="*/ 250 w 250"/>
                <a:gd name="T3" fmla="*/ 0 h 2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" name="Freeform 18">
              <a:extLst>
                <a:ext uri="{FF2B5EF4-FFF2-40B4-BE49-F238E27FC236}">
                  <a16:creationId xmlns:a16="http://schemas.microsoft.com/office/drawing/2014/main" id="{D1AD137E-7B63-434C-9D0D-5A64BB49685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84188" y="0"/>
              <a:ext cx="3421063" cy="6843713"/>
            </a:xfrm>
            <a:custGeom>
              <a:avLst/>
              <a:gdLst>
                <a:gd name="T0" fmla="*/ 720 w 720"/>
                <a:gd name="T1" fmla="*/ 0 h 1440"/>
                <a:gd name="T2" fmla="*/ 362 w 720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9">
              <a:extLst>
                <a:ext uri="{FF2B5EF4-FFF2-40B4-BE49-F238E27FC236}">
                  <a16:creationId xmlns:a16="http://schemas.microsoft.com/office/drawing/2014/main" id="{8B32BE2D-36DC-4BD0-952E-8FE32A70DB8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87125" y="6049963"/>
              <a:ext cx="879475" cy="793750"/>
            </a:xfrm>
            <a:custGeom>
              <a:avLst/>
              <a:gdLst>
                <a:gd name="T0" fmla="*/ 0 w 185"/>
                <a:gd name="T1" fmla="*/ 167 h 167"/>
                <a:gd name="T2" fmla="*/ 185 w 185"/>
                <a:gd name="T3" fmla="*/ 0 h 1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0">
              <a:extLst>
                <a:ext uri="{FF2B5EF4-FFF2-40B4-BE49-F238E27FC236}">
                  <a16:creationId xmlns:a16="http://schemas.microsoft.com/office/drawing/2014/main" id="{930295E0-AD01-4DB0-9829-AD91BED608F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98488" y="0"/>
              <a:ext cx="2717800" cy="6843713"/>
            </a:xfrm>
            <a:custGeom>
              <a:avLst/>
              <a:gdLst>
                <a:gd name="T0" fmla="*/ 572 w 572"/>
                <a:gd name="T1" fmla="*/ 0 h 1440"/>
                <a:gd name="T2" fmla="*/ 164 w 572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1">
              <a:extLst>
                <a:ext uri="{FF2B5EF4-FFF2-40B4-BE49-F238E27FC236}">
                  <a16:creationId xmlns:a16="http://schemas.microsoft.com/office/drawing/2014/main" id="{29807E74-6BFD-4EA7-B3F3-92C0728A7D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61938" y="0"/>
              <a:ext cx="2944813" cy="6843713"/>
            </a:xfrm>
            <a:custGeom>
              <a:avLst/>
              <a:gdLst>
                <a:gd name="T0" fmla="*/ 620 w 620"/>
                <a:gd name="T1" fmla="*/ 0 h 1440"/>
                <a:gd name="T2" fmla="*/ 186 w 620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" name="Freeform 22">
              <a:extLst>
                <a:ext uri="{FF2B5EF4-FFF2-40B4-BE49-F238E27FC236}">
                  <a16:creationId xmlns:a16="http://schemas.microsoft.com/office/drawing/2014/main" id="{C9EDBF49-4B87-4B6F-BEE6-DDC4A63CE60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417513" y="0"/>
              <a:ext cx="2403475" cy="6843713"/>
            </a:xfrm>
            <a:custGeom>
              <a:avLst/>
              <a:gdLst>
                <a:gd name="T0" fmla="*/ 506 w 506"/>
                <a:gd name="T1" fmla="*/ 0 h 1440"/>
                <a:gd name="T2" fmla="*/ 171 w 506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" name="Freeform 23">
              <a:extLst>
                <a:ext uri="{FF2B5EF4-FFF2-40B4-BE49-F238E27FC236}">
                  <a16:creationId xmlns:a16="http://schemas.microsoft.com/office/drawing/2014/main" id="{7738C468-1405-4ED9-8392-F93FA995EE0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4288" y="9525"/>
              <a:ext cx="1771650" cy="3198813"/>
            </a:xfrm>
            <a:custGeom>
              <a:avLst/>
              <a:gdLst>
                <a:gd name="T0" fmla="*/ 373 w 373"/>
                <a:gd name="T1" fmla="*/ 0 h 673"/>
                <a:gd name="T2" fmla="*/ 0 w 373"/>
                <a:gd name="T3" fmla="*/ 673 h 6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8" name="Freeform 24">
              <a:extLst>
                <a:ext uri="{FF2B5EF4-FFF2-40B4-BE49-F238E27FC236}">
                  <a16:creationId xmlns:a16="http://schemas.microsoft.com/office/drawing/2014/main" id="{F16402CF-F511-450A-8584-8C8A5B7E9D9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763" y="6016625"/>
              <a:ext cx="214313" cy="827088"/>
            </a:xfrm>
            <a:custGeom>
              <a:avLst/>
              <a:gdLst>
                <a:gd name="T0" fmla="*/ 0 w 45"/>
                <a:gd name="T1" fmla="*/ 0 h 174"/>
                <a:gd name="T2" fmla="*/ 45 w 45"/>
                <a:gd name="T3" fmla="*/ 174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" name="Freeform 25">
              <a:extLst>
                <a:ext uri="{FF2B5EF4-FFF2-40B4-BE49-F238E27FC236}">
                  <a16:creationId xmlns:a16="http://schemas.microsoft.com/office/drawing/2014/main" id="{85E5B49A-CFC2-4019-9BA6-528095F788C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4288" y="0"/>
              <a:ext cx="1562100" cy="2228850"/>
            </a:xfrm>
            <a:custGeom>
              <a:avLst/>
              <a:gdLst>
                <a:gd name="T0" fmla="*/ 329 w 329"/>
                <a:gd name="T1" fmla="*/ 0 h 469"/>
                <a:gd name="T2" fmla="*/ 0 w 329"/>
                <a:gd name="T3" fmla="*/ 469 h 4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69686" y="795527"/>
            <a:ext cx="4123738" cy="1433323"/>
          </a:xfrm>
        </p:spPr>
        <p:txBody>
          <a:bodyPr>
            <a:normAutofit/>
          </a:bodyPr>
          <a:lstStyle/>
          <a:p>
            <a:pPr algn="l"/>
            <a:r>
              <a:rPr lang="pl-PL" sz="2500">
                <a:solidFill>
                  <a:schemeClr val="tx2"/>
                </a:solidFill>
              </a:rPr>
              <a:t>Jak funkcjonuje dyżur specjalistyczny?</a:t>
            </a:r>
            <a:br>
              <a:rPr lang="pl-PL" sz="2500">
                <a:solidFill>
                  <a:schemeClr val="tx2"/>
                </a:solidFill>
              </a:rPr>
            </a:br>
            <a:endParaRPr lang="pl-PL" sz="2500">
              <a:solidFill>
                <a:schemeClr val="tx2"/>
              </a:solidFill>
            </a:endParaRPr>
          </a:p>
        </p:txBody>
      </p:sp>
      <p:sp>
        <p:nvSpPr>
          <p:cNvPr id="59" name="Rectangle 33">
            <a:extLst>
              <a:ext uri="{FF2B5EF4-FFF2-40B4-BE49-F238E27FC236}">
                <a16:creationId xmlns:a16="http://schemas.microsoft.com/office/drawing/2014/main" id="{E972DE0D-2E53-4159-ABD3-C601524262C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7720" y="795527"/>
            <a:ext cx="5970638" cy="5248847"/>
          </a:xfrm>
          <a:prstGeom prst="rect">
            <a:avLst/>
          </a:prstGeom>
          <a:solidFill>
            <a:schemeClr val="bg1"/>
          </a:solidFill>
          <a:ln w="19050">
            <a:solidFill>
              <a:schemeClr val="accent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676" y="960214"/>
            <a:ext cx="5558725" cy="4919472"/>
          </a:xfrm>
          <a:prstGeom prst="rect">
            <a:avLst/>
          </a:prstGeom>
          <a:ln w="12700">
            <a:noFill/>
          </a:ln>
        </p:spPr>
      </p:pic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7293817" y="2338388"/>
            <a:ext cx="4099607" cy="3678237"/>
          </a:xfrm>
        </p:spPr>
        <p:txBody>
          <a:bodyPr>
            <a:normAutofit/>
          </a:bodyPr>
          <a:lstStyle/>
          <a:p>
            <a:pPr>
              <a:lnSpc>
                <a:spcPct val="110000"/>
              </a:lnSpc>
            </a:pPr>
            <a:r>
              <a:rPr lang="pl-PL" sz="1400"/>
              <a:t>Dyżury specjalistyczne nie są przewidziane jako dodatkowe punkty pomocy, lecz jako  wybrane dyżury w ramach już funkcjonujących punktów nieodpłatnej pomocy prawnej i nieodpłatnego poradnictwa obywatelskiego. </a:t>
            </a:r>
          </a:p>
          <a:p>
            <a:pPr>
              <a:lnSpc>
                <a:spcPct val="110000"/>
              </a:lnSpc>
            </a:pPr>
            <a:r>
              <a:rPr lang="pl-PL" sz="1400"/>
              <a:t>Utworzenie dyżuru specjalistycznego </a:t>
            </a:r>
            <a:r>
              <a:rPr lang="pl-PL" sz="1400" b="1"/>
              <a:t>nie</a:t>
            </a:r>
            <a:r>
              <a:rPr lang="pl-PL" sz="1400"/>
              <a:t> zakłada ograniczenia pomocy w ramach tego dyżuru do oferty specjalistycznej. </a:t>
            </a:r>
          </a:p>
          <a:p>
            <a:pPr>
              <a:lnSpc>
                <a:spcPct val="110000"/>
              </a:lnSpc>
            </a:pPr>
            <a:r>
              <a:rPr lang="pl-PL" sz="1400"/>
              <a:t>Osoby uprawnione do uzyskania pomocy mogą się zapisać na dyżur na dotychczasowych zasadach, z każdym swoim problemem, a nie tylko w ramach wyodrębnionej dziedziny.</a:t>
            </a:r>
          </a:p>
        </p:txBody>
      </p:sp>
    </p:spTree>
    <p:extLst>
      <p:ext uri="{BB962C8B-B14F-4D97-AF65-F5344CB8AC3E}">
        <p14:creationId xmlns:p14="http://schemas.microsoft.com/office/powerpoint/2010/main" val="5673581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982413CC-69E6-4BDA-A88D-E4EF8F95B2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4F1F7357-8633-4CE7-BF80-475EE8A2FA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12" name="Freeform 5">
              <a:extLst>
                <a:ext uri="{FF2B5EF4-FFF2-40B4-BE49-F238E27FC236}">
                  <a16:creationId xmlns:a16="http://schemas.microsoft.com/office/drawing/2014/main" id="{E402FE4E-C12D-497C-AF81-F08E4E02B45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06513" y="0"/>
              <a:ext cx="3862388" cy="6843713"/>
            </a:xfrm>
            <a:custGeom>
              <a:avLst/>
              <a:gdLst>
                <a:gd name="T0" fmla="*/ 813 w 813"/>
                <a:gd name="T1" fmla="*/ 0 h 1440"/>
                <a:gd name="T2" fmla="*/ 435 w 813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6">
              <a:extLst>
                <a:ext uri="{FF2B5EF4-FFF2-40B4-BE49-F238E27FC236}">
                  <a16:creationId xmlns:a16="http://schemas.microsoft.com/office/drawing/2014/main" id="{59247B10-170D-4E62-849A-38FCB43C6AF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626725" y="9525"/>
              <a:ext cx="1539875" cy="555625"/>
            </a:xfrm>
            <a:custGeom>
              <a:avLst/>
              <a:gdLst>
                <a:gd name="T0" fmla="*/ 324 w 324"/>
                <a:gd name="T1" fmla="*/ 117 h 117"/>
                <a:gd name="T2" fmla="*/ 0 w 324"/>
                <a:gd name="T3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7">
              <a:extLst>
                <a:ext uri="{FF2B5EF4-FFF2-40B4-BE49-F238E27FC236}">
                  <a16:creationId xmlns:a16="http://schemas.microsoft.com/office/drawing/2014/main" id="{89A587A7-1BEF-45AA-9EFC-6558A8749CE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247313" y="5013325"/>
              <a:ext cx="1919288" cy="1830388"/>
            </a:xfrm>
            <a:custGeom>
              <a:avLst/>
              <a:gdLst>
                <a:gd name="T0" fmla="*/ 0 w 404"/>
                <a:gd name="T1" fmla="*/ 385 h 385"/>
                <a:gd name="T2" fmla="*/ 404 w 404"/>
                <a:gd name="T3" fmla="*/ 0 h 3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" name="Freeform 8">
              <a:extLst>
                <a:ext uri="{FF2B5EF4-FFF2-40B4-BE49-F238E27FC236}">
                  <a16:creationId xmlns:a16="http://schemas.microsoft.com/office/drawing/2014/main" id="{AC25B5A1-6EF7-44EC-A2F0-1EDC96A79B0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0775" y="0"/>
              <a:ext cx="3676650" cy="6843713"/>
            </a:xfrm>
            <a:custGeom>
              <a:avLst/>
              <a:gdLst>
                <a:gd name="T0" fmla="*/ 774 w 774"/>
                <a:gd name="T1" fmla="*/ 0 h 1440"/>
                <a:gd name="T2" fmla="*/ 411 w 774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5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" name="Freeform 9">
              <a:extLst>
                <a:ext uri="{FF2B5EF4-FFF2-40B4-BE49-F238E27FC236}">
                  <a16:creationId xmlns:a16="http://schemas.microsoft.com/office/drawing/2014/main" id="{80B8582C-7E17-4115-9FF1-979C8405CB5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02988" y="9525"/>
              <a:ext cx="963613" cy="366713"/>
            </a:xfrm>
            <a:custGeom>
              <a:avLst/>
              <a:gdLst>
                <a:gd name="T0" fmla="*/ 203 w 203"/>
                <a:gd name="T1" fmla="*/ 77 h 77"/>
                <a:gd name="T2" fmla="*/ 0 w 203"/>
                <a:gd name="T3" fmla="*/ 0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5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0">
              <a:extLst>
                <a:ext uri="{FF2B5EF4-FFF2-40B4-BE49-F238E27FC236}">
                  <a16:creationId xmlns:a16="http://schemas.microsoft.com/office/drawing/2014/main" id="{F6C4AB66-7A18-4E51-935B-237F4CA8272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494963" y="5275263"/>
              <a:ext cx="1666875" cy="1577975"/>
            </a:xfrm>
            <a:custGeom>
              <a:avLst/>
              <a:gdLst>
                <a:gd name="T0" fmla="*/ 0 w 351"/>
                <a:gd name="T1" fmla="*/ 332 h 332"/>
                <a:gd name="T2" fmla="*/ 351 w 351"/>
                <a:gd name="T3" fmla="*/ 0 h 3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5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1">
              <a:extLst>
                <a:ext uri="{FF2B5EF4-FFF2-40B4-BE49-F238E27FC236}">
                  <a16:creationId xmlns:a16="http://schemas.microsoft.com/office/drawing/2014/main" id="{CDF12911-A240-4580-8788-0C49DB1FEDB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01713" y="0"/>
              <a:ext cx="3621088" cy="6843713"/>
            </a:xfrm>
            <a:custGeom>
              <a:avLst/>
              <a:gdLst>
                <a:gd name="T0" fmla="*/ 762 w 762"/>
                <a:gd name="T1" fmla="*/ 0 h 1440"/>
                <a:gd name="T2" fmla="*/ 403 w 762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12">
              <a:extLst>
                <a:ext uri="{FF2B5EF4-FFF2-40B4-BE49-F238E27FC236}">
                  <a16:creationId xmlns:a16="http://schemas.microsoft.com/office/drawing/2014/main" id="{EAE0F5DE-442D-4F6C-B02C-2568ED19585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501438" y="9525"/>
              <a:ext cx="665163" cy="257175"/>
            </a:xfrm>
            <a:custGeom>
              <a:avLst/>
              <a:gdLst>
                <a:gd name="T0" fmla="*/ 140 w 140"/>
                <a:gd name="T1" fmla="*/ 54 h 54"/>
                <a:gd name="T2" fmla="*/ 0 w 140"/>
                <a:gd name="T3" fmla="*/ 0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13">
              <a:extLst>
                <a:ext uri="{FF2B5EF4-FFF2-40B4-BE49-F238E27FC236}">
                  <a16:creationId xmlns:a16="http://schemas.microsoft.com/office/drawing/2014/main" id="{4F24A002-AFDE-4034-85BE-CBF005AE923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641013" y="5408613"/>
              <a:ext cx="1525588" cy="1435100"/>
            </a:xfrm>
            <a:custGeom>
              <a:avLst/>
              <a:gdLst>
                <a:gd name="T0" fmla="*/ 0 w 321"/>
                <a:gd name="T1" fmla="*/ 302 h 302"/>
                <a:gd name="T2" fmla="*/ 321 w 321"/>
                <a:gd name="T3" fmla="*/ 0 h 3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" name="Freeform 14">
              <a:extLst>
                <a:ext uri="{FF2B5EF4-FFF2-40B4-BE49-F238E27FC236}">
                  <a16:creationId xmlns:a16="http://schemas.microsoft.com/office/drawing/2014/main" id="{36F0721E-B4B0-4A6C-A92C-F8DE92D3AC0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01713" y="0"/>
              <a:ext cx="3244850" cy="6843713"/>
            </a:xfrm>
            <a:custGeom>
              <a:avLst/>
              <a:gdLst>
                <a:gd name="T0" fmla="*/ 683 w 683"/>
                <a:gd name="T1" fmla="*/ 0 h 1440"/>
                <a:gd name="T2" fmla="*/ 355 w 683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" name="Freeform 15">
              <a:extLst>
                <a:ext uri="{FF2B5EF4-FFF2-40B4-BE49-F238E27FC236}">
                  <a16:creationId xmlns:a16="http://schemas.microsoft.com/office/drawing/2014/main" id="{54D2DC98-69F8-4F2F-9D45-BDFFA5E2BBB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802938" y="5518150"/>
              <a:ext cx="1363663" cy="1325563"/>
            </a:xfrm>
            <a:custGeom>
              <a:avLst/>
              <a:gdLst>
                <a:gd name="T0" fmla="*/ 0 w 287"/>
                <a:gd name="T1" fmla="*/ 279 h 279"/>
                <a:gd name="T2" fmla="*/ 287 w 287"/>
                <a:gd name="T3" fmla="*/ 0 h 2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" name="Freeform 16">
              <a:extLst>
                <a:ext uri="{FF2B5EF4-FFF2-40B4-BE49-F238E27FC236}">
                  <a16:creationId xmlns:a16="http://schemas.microsoft.com/office/drawing/2014/main" id="{0A636E33-DC38-40B9-B941-037E5D8603F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89000" y="0"/>
              <a:ext cx="3230563" cy="6843713"/>
            </a:xfrm>
            <a:custGeom>
              <a:avLst/>
              <a:gdLst>
                <a:gd name="T0" fmla="*/ 680 w 680"/>
                <a:gd name="T1" fmla="*/ 0 h 1440"/>
                <a:gd name="T2" fmla="*/ 337 w 680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" name="Freeform 17">
              <a:extLst>
                <a:ext uri="{FF2B5EF4-FFF2-40B4-BE49-F238E27FC236}">
                  <a16:creationId xmlns:a16="http://schemas.microsoft.com/office/drawing/2014/main" id="{03D30690-68C2-4AEC-9789-1495D97E194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979150" y="5694363"/>
              <a:ext cx="1187450" cy="1149350"/>
            </a:xfrm>
            <a:custGeom>
              <a:avLst/>
              <a:gdLst>
                <a:gd name="T0" fmla="*/ 0 w 250"/>
                <a:gd name="T1" fmla="*/ 242 h 242"/>
                <a:gd name="T2" fmla="*/ 250 w 250"/>
                <a:gd name="T3" fmla="*/ 0 h 2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" name="Freeform 18">
              <a:extLst>
                <a:ext uri="{FF2B5EF4-FFF2-40B4-BE49-F238E27FC236}">
                  <a16:creationId xmlns:a16="http://schemas.microsoft.com/office/drawing/2014/main" id="{1020B1B9-821B-49FB-BDC9-57DA08CBC30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84188" y="0"/>
              <a:ext cx="3421063" cy="6843713"/>
            </a:xfrm>
            <a:custGeom>
              <a:avLst/>
              <a:gdLst>
                <a:gd name="T0" fmla="*/ 720 w 720"/>
                <a:gd name="T1" fmla="*/ 0 h 1440"/>
                <a:gd name="T2" fmla="*/ 362 w 720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9">
              <a:extLst>
                <a:ext uri="{FF2B5EF4-FFF2-40B4-BE49-F238E27FC236}">
                  <a16:creationId xmlns:a16="http://schemas.microsoft.com/office/drawing/2014/main" id="{720EDCE4-8B18-413F-989E-E79628E5AF1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87125" y="6049963"/>
              <a:ext cx="879475" cy="793750"/>
            </a:xfrm>
            <a:custGeom>
              <a:avLst/>
              <a:gdLst>
                <a:gd name="T0" fmla="*/ 0 w 185"/>
                <a:gd name="T1" fmla="*/ 167 h 167"/>
                <a:gd name="T2" fmla="*/ 185 w 185"/>
                <a:gd name="T3" fmla="*/ 0 h 1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0">
              <a:extLst>
                <a:ext uri="{FF2B5EF4-FFF2-40B4-BE49-F238E27FC236}">
                  <a16:creationId xmlns:a16="http://schemas.microsoft.com/office/drawing/2014/main" id="{8563351E-0DDD-4FC8-8D0C-1E446E3C1B5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98488" y="0"/>
              <a:ext cx="2717800" cy="6843713"/>
            </a:xfrm>
            <a:custGeom>
              <a:avLst/>
              <a:gdLst>
                <a:gd name="T0" fmla="*/ 572 w 572"/>
                <a:gd name="T1" fmla="*/ 0 h 1440"/>
                <a:gd name="T2" fmla="*/ 164 w 572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15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1">
              <a:extLst>
                <a:ext uri="{FF2B5EF4-FFF2-40B4-BE49-F238E27FC236}">
                  <a16:creationId xmlns:a16="http://schemas.microsoft.com/office/drawing/2014/main" id="{15E8B705-64E7-4513-B3CB-BF46C35732B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61938" y="0"/>
              <a:ext cx="2944813" cy="6843713"/>
            </a:xfrm>
            <a:custGeom>
              <a:avLst/>
              <a:gdLst>
                <a:gd name="T0" fmla="*/ 620 w 620"/>
                <a:gd name="T1" fmla="*/ 0 h 1440"/>
                <a:gd name="T2" fmla="*/ 186 w 620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5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" name="Freeform 22">
              <a:extLst>
                <a:ext uri="{FF2B5EF4-FFF2-40B4-BE49-F238E27FC236}">
                  <a16:creationId xmlns:a16="http://schemas.microsoft.com/office/drawing/2014/main" id="{30DAEE1C-EBB5-47F5-9E76-564FCFDBFC2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417513" y="0"/>
              <a:ext cx="2403475" cy="6843713"/>
            </a:xfrm>
            <a:custGeom>
              <a:avLst/>
              <a:gdLst>
                <a:gd name="T0" fmla="*/ 506 w 506"/>
                <a:gd name="T1" fmla="*/ 0 h 1440"/>
                <a:gd name="T2" fmla="*/ 171 w 506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" name="Freeform 23">
              <a:extLst>
                <a:ext uri="{FF2B5EF4-FFF2-40B4-BE49-F238E27FC236}">
                  <a16:creationId xmlns:a16="http://schemas.microsoft.com/office/drawing/2014/main" id="{EDB255E9-A3E2-4098-99A1-FE38FAD15D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4288" y="9525"/>
              <a:ext cx="1771650" cy="3198813"/>
            </a:xfrm>
            <a:custGeom>
              <a:avLst/>
              <a:gdLst>
                <a:gd name="T0" fmla="*/ 373 w 373"/>
                <a:gd name="T1" fmla="*/ 0 h 673"/>
                <a:gd name="T2" fmla="*/ 0 w 373"/>
                <a:gd name="T3" fmla="*/ 673 h 6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" name="Freeform 24">
              <a:extLst>
                <a:ext uri="{FF2B5EF4-FFF2-40B4-BE49-F238E27FC236}">
                  <a16:creationId xmlns:a16="http://schemas.microsoft.com/office/drawing/2014/main" id="{D2507F2A-27AF-4833-8273-5FC9A988639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763" y="6016625"/>
              <a:ext cx="214313" cy="827088"/>
            </a:xfrm>
            <a:custGeom>
              <a:avLst/>
              <a:gdLst>
                <a:gd name="T0" fmla="*/ 0 w 45"/>
                <a:gd name="T1" fmla="*/ 0 h 174"/>
                <a:gd name="T2" fmla="*/ 45 w 45"/>
                <a:gd name="T3" fmla="*/ 174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" name="Freeform 25">
              <a:extLst>
                <a:ext uri="{FF2B5EF4-FFF2-40B4-BE49-F238E27FC236}">
                  <a16:creationId xmlns:a16="http://schemas.microsoft.com/office/drawing/2014/main" id="{8DFB8904-0CB8-45AD-ABD2-F7A582365E8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4288" y="0"/>
              <a:ext cx="1562100" cy="2228850"/>
            </a:xfrm>
            <a:custGeom>
              <a:avLst/>
              <a:gdLst>
                <a:gd name="T0" fmla="*/ 329 w 329"/>
                <a:gd name="T1" fmla="*/ 0 h 469"/>
                <a:gd name="T2" fmla="*/ 0 w 329"/>
                <a:gd name="T3" fmla="*/ 469 h 4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59287" y="798881"/>
            <a:ext cx="8673427" cy="1048945"/>
          </a:xfrm>
        </p:spPr>
        <p:txBody>
          <a:bodyPr>
            <a:normAutofit/>
          </a:bodyPr>
          <a:lstStyle/>
          <a:p>
            <a:r>
              <a:rPr lang="pl-PL" sz="3700">
                <a:solidFill>
                  <a:schemeClr val="tx1"/>
                </a:solidFill>
              </a:rPr>
              <a:t>Czy dyżur musi mieć określoną specjalizacje?</a:t>
            </a:r>
          </a:p>
        </p:txBody>
      </p:sp>
      <p:graphicFrame>
        <p:nvGraphicFramePr>
          <p:cNvPr id="58" name="Symbol zastępczy zawartości 2">
            <a:extLst>
              <a:ext uri="{FF2B5EF4-FFF2-40B4-BE49-F238E27FC236}">
                <a16:creationId xmlns:a16="http://schemas.microsoft.com/office/drawing/2014/main" id="{AF9647D3-5EBC-C500-C952-7497C3E2557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71558715"/>
              </p:ext>
            </p:extLst>
          </p:nvPr>
        </p:nvGraphicFramePr>
        <p:xfrm>
          <a:off x="807722" y="1990976"/>
          <a:ext cx="10576558" cy="41754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1812280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Rectangle 9">
            <a:extLst>
              <a:ext uri="{FF2B5EF4-FFF2-40B4-BE49-F238E27FC236}">
                <a16:creationId xmlns:a16="http://schemas.microsoft.com/office/drawing/2014/main" id="{A3BAF07C-C39E-42EB-BB22-8D46691D97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93061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4" name="Group 11">
            <a:extLst>
              <a:ext uri="{FF2B5EF4-FFF2-40B4-BE49-F238E27FC236}">
                <a16:creationId xmlns:a16="http://schemas.microsoft.com/office/drawing/2014/main" id="{D8E9CF54-0466-4261-9E62-0249E60E18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329674" y="-59376"/>
            <a:ext cx="12515851" cy="6923798"/>
            <a:chOff x="-329674" y="-51881"/>
            <a:chExt cx="12515851" cy="6923798"/>
          </a:xfrm>
        </p:grpSpPr>
        <p:sp>
          <p:nvSpPr>
            <p:cNvPr id="45" name="Freeform 5">
              <a:extLst>
                <a:ext uri="{FF2B5EF4-FFF2-40B4-BE49-F238E27FC236}">
                  <a16:creationId xmlns:a16="http://schemas.microsoft.com/office/drawing/2014/main" id="{33E32106-E8B1-4F76-9EE6-58537738A3C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329674" y="1298404"/>
              <a:ext cx="9702800" cy="5573512"/>
            </a:xfrm>
            <a:custGeom>
              <a:avLst/>
              <a:gdLst/>
              <a:ahLst/>
              <a:cxnLst/>
              <a:rect l="0" t="0" r="r" b="b"/>
              <a:pathLst>
                <a:path w="2038" h="1169">
                  <a:moveTo>
                    <a:pt x="1752" y="1169"/>
                  </a:moveTo>
                  <a:cubicBezTo>
                    <a:pt x="2038" y="928"/>
                    <a:pt x="1673" y="513"/>
                    <a:pt x="1487" y="334"/>
                  </a:cubicBezTo>
                  <a:cubicBezTo>
                    <a:pt x="1316" y="170"/>
                    <a:pt x="1099" y="43"/>
                    <a:pt x="860" y="22"/>
                  </a:cubicBezTo>
                  <a:cubicBezTo>
                    <a:pt x="621" y="0"/>
                    <a:pt x="341" y="128"/>
                    <a:pt x="199" y="318"/>
                  </a:cubicBezTo>
                  <a:cubicBezTo>
                    <a:pt x="0" y="586"/>
                    <a:pt x="184" y="965"/>
                    <a:pt x="399" y="116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pl-PL"/>
            </a:p>
          </p:txBody>
        </p:sp>
        <p:sp>
          <p:nvSpPr>
            <p:cNvPr id="46" name="Freeform 6">
              <a:extLst>
                <a:ext uri="{FF2B5EF4-FFF2-40B4-BE49-F238E27FC236}">
                  <a16:creationId xmlns:a16="http://schemas.microsoft.com/office/drawing/2014/main" id="{C32C2C46-A045-44FB-8A74-5EBD650C278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70451" y="2018236"/>
              <a:ext cx="7373938" cy="4848892"/>
            </a:xfrm>
            <a:custGeom>
              <a:avLst/>
              <a:gdLst/>
              <a:ahLst/>
              <a:cxnLst/>
              <a:rect l="0" t="0" r="r" b="b"/>
              <a:pathLst>
                <a:path w="1549" h="1017">
                  <a:moveTo>
                    <a:pt x="1025" y="1016"/>
                  </a:moveTo>
                  <a:cubicBezTo>
                    <a:pt x="1223" y="971"/>
                    <a:pt x="1549" y="857"/>
                    <a:pt x="1443" y="592"/>
                  </a:cubicBezTo>
                  <a:cubicBezTo>
                    <a:pt x="1344" y="344"/>
                    <a:pt x="1041" y="111"/>
                    <a:pt x="782" y="53"/>
                  </a:cubicBezTo>
                  <a:cubicBezTo>
                    <a:pt x="545" y="0"/>
                    <a:pt x="275" y="117"/>
                    <a:pt x="150" y="329"/>
                  </a:cubicBezTo>
                  <a:cubicBezTo>
                    <a:pt x="0" y="584"/>
                    <a:pt x="243" y="911"/>
                    <a:pt x="477" y="101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pl-PL"/>
            </a:p>
          </p:txBody>
        </p:sp>
        <p:sp>
          <p:nvSpPr>
            <p:cNvPr id="47" name="Freeform 7">
              <a:extLst>
                <a:ext uri="{FF2B5EF4-FFF2-40B4-BE49-F238E27FC236}">
                  <a16:creationId xmlns:a16="http://schemas.microsoft.com/office/drawing/2014/main" id="{6A76F79C-6683-4940-BCF7-4BCCCEE4068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1351" y="1788400"/>
              <a:ext cx="8035925" cy="5083516"/>
            </a:xfrm>
            <a:custGeom>
              <a:avLst/>
              <a:gdLst/>
              <a:ahLst/>
              <a:cxnLst/>
              <a:rect l="0" t="0" r="r" b="b"/>
              <a:pathLst>
                <a:path w="1688" h="1066">
                  <a:moveTo>
                    <a:pt x="1302" y="1066"/>
                  </a:moveTo>
                  <a:cubicBezTo>
                    <a:pt x="1416" y="1024"/>
                    <a:pt x="1551" y="962"/>
                    <a:pt x="1613" y="850"/>
                  </a:cubicBezTo>
                  <a:cubicBezTo>
                    <a:pt x="1688" y="715"/>
                    <a:pt x="1606" y="575"/>
                    <a:pt x="1517" y="471"/>
                  </a:cubicBezTo>
                  <a:cubicBezTo>
                    <a:pt x="1336" y="258"/>
                    <a:pt x="1084" y="62"/>
                    <a:pt x="798" y="28"/>
                  </a:cubicBezTo>
                  <a:cubicBezTo>
                    <a:pt x="559" y="0"/>
                    <a:pt x="317" y="138"/>
                    <a:pt x="181" y="333"/>
                  </a:cubicBezTo>
                  <a:cubicBezTo>
                    <a:pt x="0" y="592"/>
                    <a:pt x="191" y="907"/>
                    <a:pt x="420" y="10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35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pl-PL"/>
            </a:p>
          </p:txBody>
        </p:sp>
        <p:sp>
          <p:nvSpPr>
            <p:cNvPr id="48" name="Freeform 8">
              <a:extLst>
                <a:ext uri="{FF2B5EF4-FFF2-40B4-BE49-F238E27FC236}">
                  <a16:creationId xmlns:a16="http://schemas.microsoft.com/office/drawing/2014/main" id="{FF4675A3-6D07-4B1F-9BFC-AEBEA1AD067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549842"/>
              <a:ext cx="10334625" cy="6322075"/>
            </a:xfrm>
            <a:custGeom>
              <a:avLst/>
              <a:gdLst/>
              <a:ahLst/>
              <a:cxnLst/>
              <a:rect l="0" t="0" r="r" b="b"/>
              <a:pathLst>
                <a:path w="2171" h="1326">
                  <a:moveTo>
                    <a:pt x="1873" y="1326"/>
                  </a:moveTo>
                  <a:cubicBezTo>
                    <a:pt x="2171" y="1045"/>
                    <a:pt x="1825" y="678"/>
                    <a:pt x="1609" y="473"/>
                  </a:cubicBezTo>
                  <a:cubicBezTo>
                    <a:pt x="1406" y="281"/>
                    <a:pt x="1159" y="116"/>
                    <a:pt x="880" y="63"/>
                  </a:cubicBezTo>
                  <a:cubicBezTo>
                    <a:pt x="545" y="0"/>
                    <a:pt x="214" y="161"/>
                    <a:pt x="0" y="42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pl-PL"/>
            </a:p>
          </p:txBody>
        </p:sp>
        <p:sp>
          <p:nvSpPr>
            <p:cNvPr id="49" name="Freeform 9">
              <a:extLst>
                <a:ext uri="{FF2B5EF4-FFF2-40B4-BE49-F238E27FC236}">
                  <a16:creationId xmlns:a16="http://schemas.microsoft.com/office/drawing/2014/main" id="{765E127A-B6B7-4B1D-B7BD-6C8C969D29C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701" y="6186246"/>
              <a:ext cx="504825" cy="681527"/>
            </a:xfrm>
            <a:custGeom>
              <a:avLst/>
              <a:gdLst/>
              <a:ahLst/>
              <a:cxnLst/>
              <a:rect l="0" t="0" r="r" b="b"/>
              <a:pathLst>
                <a:path w="106" h="143">
                  <a:moveTo>
                    <a:pt x="0" y="0"/>
                  </a:moveTo>
                  <a:cubicBezTo>
                    <a:pt x="35" y="54"/>
                    <a:pt x="70" y="101"/>
                    <a:pt x="106" y="143"/>
                  </a:cubicBezTo>
                </a:path>
              </a:pathLst>
            </a:custGeom>
            <a:noFill/>
            <a:ln w="4763" cap="flat">
              <a:solidFill>
                <a:schemeClr val="tx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pl-PL"/>
            </a:p>
          </p:txBody>
        </p:sp>
        <p:sp>
          <p:nvSpPr>
            <p:cNvPr id="50" name="Freeform 10">
              <a:extLst>
                <a:ext uri="{FF2B5EF4-FFF2-40B4-BE49-F238E27FC236}">
                  <a16:creationId xmlns:a16="http://schemas.microsoft.com/office/drawing/2014/main" id="{3BCA9D9E-C72C-4751-BFA9-10B85CACE3C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-51881"/>
              <a:ext cx="11091863" cy="6923796"/>
            </a:xfrm>
            <a:custGeom>
              <a:avLst/>
              <a:gdLst/>
              <a:ahLst/>
              <a:cxnLst/>
              <a:rect l="0" t="0" r="r" b="b"/>
              <a:pathLst>
                <a:path w="2330" h="1452">
                  <a:moveTo>
                    <a:pt x="2046" y="1452"/>
                  </a:moveTo>
                  <a:cubicBezTo>
                    <a:pt x="2330" y="1153"/>
                    <a:pt x="2049" y="821"/>
                    <a:pt x="1813" y="601"/>
                  </a:cubicBezTo>
                  <a:cubicBezTo>
                    <a:pt x="1569" y="375"/>
                    <a:pt x="1282" y="179"/>
                    <a:pt x="956" y="97"/>
                  </a:cubicBezTo>
                  <a:cubicBezTo>
                    <a:pt x="572" y="0"/>
                    <a:pt x="292" y="101"/>
                    <a:pt x="0" y="3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pl-PL"/>
            </a:p>
          </p:txBody>
        </p:sp>
        <p:sp>
          <p:nvSpPr>
            <p:cNvPr id="51" name="Freeform 11">
              <a:extLst>
                <a:ext uri="{FF2B5EF4-FFF2-40B4-BE49-F238E27FC236}">
                  <a16:creationId xmlns:a16="http://schemas.microsoft.com/office/drawing/2014/main" id="{080C708C-69BF-441B-AB75-C98160ED06D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426601" y="5579"/>
              <a:ext cx="5788025" cy="6847184"/>
            </a:xfrm>
            <a:custGeom>
              <a:avLst/>
              <a:gdLst/>
              <a:ahLst/>
              <a:cxnLst/>
              <a:rect l="0" t="0" r="r" b="b"/>
              <a:pathLst>
                <a:path w="1216" h="1436">
                  <a:moveTo>
                    <a:pt x="1094" y="1436"/>
                  </a:moveTo>
                  <a:cubicBezTo>
                    <a:pt x="1216" y="1114"/>
                    <a:pt x="904" y="770"/>
                    <a:pt x="709" y="551"/>
                  </a:cubicBezTo>
                  <a:cubicBezTo>
                    <a:pt x="509" y="327"/>
                    <a:pt x="274" y="127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pl-PL"/>
            </a:p>
          </p:txBody>
        </p:sp>
        <p:sp>
          <p:nvSpPr>
            <p:cNvPr id="52" name="Freeform 12">
              <a:extLst>
                <a:ext uri="{FF2B5EF4-FFF2-40B4-BE49-F238E27FC236}">
                  <a16:creationId xmlns:a16="http://schemas.microsoft.com/office/drawing/2014/main" id="{3E79964E-F8F1-4763-8892-7BC3DAE306E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5579"/>
              <a:ext cx="1057275" cy="614491"/>
            </a:xfrm>
            <a:custGeom>
              <a:avLst/>
              <a:gdLst/>
              <a:ahLst/>
              <a:cxnLst/>
              <a:rect l="0" t="0" r="r" b="b"/>
              <a:pathLst>
                <a:path w="222" h="129">
                  <a:moveTo>
                    <a:pt x="222" y="0"/>
                  </a:moveTo>
                  <a:cubicBezTo>
                    <a:pt x="152" y="35"/>
                    <a:pt x="76" y="78"/>
                    <a:pt x="0" y="12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pl-PL"/>
            </a:p>
          </p:txBody>
        </p:sp>
        <p:sp>
          <p:nvSpPr>
            <p:cNvPr id="53" name="Freeform 13">
              <a:extLst>
                <a:ext uri="{FF2B5EF4-FFF2-40B4-BE49-F238E27FC236}">
                  <a16:creationId xmlns:a16="http://schemas.microsoft.com/office/drawing/2014/main" id="{FE09592A-FCC9-4AE5-BA0B-730C6F3BBE9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821889" y="5579"/>
              <a:ext cx="5588000" cy="6866337"/>
            </a:xfrm>
            <a:custGeom>
              <a:avLst/>
              <a:gdLst/>
              <a:ahLst/>
              <a:cxnLst/>
              <a:rect l="0" t="0" r="r" b="b"/>
              <a:pathLst>
                <a:path w="1174" h="1440">
                  <a:moveTo>
                    <a:pt x="1067" y="1440"/>
                  </a:moveTo>
                  <a:cubicBezTo>
                    <a:pt x="1174" y="1124"/>
                    <a:pt x="887" y="797"/>
                    <a:pt x="698" y="577"/>
                  </a:cubicBezTo>
                  <a:cubicBezTo>
                    <a:pt x="500" y="348"/>
                    <a:pt x="270" y="14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35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pl-PL"/>
            </a:p>
          </p:txBody>
        </p:sp>
        <p:sp>
          <p:nvSpPr>
            <p:cNvPr id="54" name="Freeform 14">
              <a:extLst>
                <a:ext uri="{FF2B5EF4-FFF2-40B4-BE49-F238E27FC236}">
                  <a16:creationId xmlns:a16="http://schemas.microsoft.com/office/drawing/2014/main" id="{96448994-820C-4BC1-ABF3-4579C6F99A6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701" y="790"/>
              <a:ext cx="595313" cy="352734"/>
            </a:xfrm>
            <a:custGeom>
              <a:avLst/>
              <a:gdLst/>
              <a:ahLst/>
              <a:cxnLst/>
              <a:rect l="0" t="0" r="r" b="b"/>
              <a:pathLst>
                <a:path w="125" h="74">
                  <a:moveTo>
                    <a:pt x="125" y="0"/>
                  </a:moveTo>
                  <a:cubicBezTo>
                    <a:pt x="85" y="22"/>
                    <a:pt x="43" y="47"/>
                    <a:pt x="0" y="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35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pl-PL"/>
            </a:p>
          </p:txBody>
        </p:sp>
        <p:sp>
          <p:nvSpPr>
            <p:cNvPr id="55" name="Freeform 15">
              <a:extLst>
                <a:ext uri="{FF2B5EF4-FFF2-40B4-BE49-F238E27FC236}">
                  <a16:creationId xmlns:a16="http://schemas.microsoft.com/office/drawing/2014/main" id="{9BB0D192-565A-42B9-B292-CC032D71A6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012389" y="5579"/>
              <a:ext cx="5497513" cy="6866337"/>
            </a:xfrm>
            <a:custGeom>
              <a:avLst/>
              <a:gdLst/>
              <a:ahLst/>
              <a:cxnLst/>
              <a:rect l="0" t="0" r="r" b="b"/>
              <a:pathLst>
                <a:path w="1155" h="1440">
                  <a:moveTo>
                    <a:pt x="1056" y="1440"/>
                  </a:moveTo>
                  <a:cubicBezTo>
                    <a:pt x="1155" y="1123"/>
                    <a:pt x="875" y="801"/>
                    <a:pt x="686" y="580"/>
                  </a:cubicBezTo>
                  <a:cubicBezTo>
                    <a:pt x="491" y="352"/>
                    <a:pt x="264" y="145"/>
                    <a:pt x="0" y="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35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pl-PL"/>
            </a:p>
          </p:txBody>
        </p:sp>
        <p:sp>
          <p:nvSpPr>
            <p:cNvPr id="56" name="Freeform 16">
              <a:extLst>
                <a:ext uri="{FF2B5EF4-FFF2-40B4-BE49-F238E27FC236}">
                  <a16:creationId xmlns:a16="http://schemas.microsoft.com/office/drawing/2014/main" id="{6D1CA09C-5F40-4E92-A7E9-D1FCEE51283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5579"/>
              <a:ext cx="357188" cy="213875"/>
            </a:xfrm>
            <a:custGeom>
              <a:avLst/>
              <a:gdLst/>
              <a:ahLst/>
              <a:cxnLst/>
              <a:rect l="0" t="0" r="r" b="b"/>
              <a:pathLst>
                <a:path w="75" h="45">
                  <a:moveTo>
                    <a:pt x="75" y="0"/>
                  </a:moveTo>
                  <a:cubicBezTo>
                    <a:pt x="50" y="14"/>
                    <a:pt x="25" y="29"/>
                    <a:pt x="0" y="45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35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pl-PL"/>
            </a:p>
          </p:txBody>
        </p:sp>
        <p:sp>
          <p:nvSpPr>
            <p:cNvPr id="57" name="Freeform 17">
              <a:extLst>
                <a:ext uri="{FF2B5EF4-FFF2-40B4-BE49-F238E27FC236}">
                  <a16:creationId xmlns:a16="http://schemas.microsoft.com/office/drawing/2014/main" id="{379F5AA5-2E14-4880-A5A6-07AEF2AD89D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210826" y="790"/>
              <a:ext cx="5522913" cy="6871126"/>
            </a:xfrm>
            <a:custGeom>
              <a:avLst/>
              <a:gdLst/>
              <a:ahLst/>
              <a:cxnLst/>
              <a:rect l="0" t="0" r="r" b="b"/>
              <a:pathLst>
                <a:path w="1160" h="1441">
                  <a:moveTo>
                    <a:pt x="1053" y="1441"/>
                  </a:moveTo>
                  <a:cubicBezTo>
                    <a:pt x="1160" y="1129"/>
                    <a:pt x="892" y="817"/>
                    <a:pt x="705" y="599"/>
                  </a:cubicBezTo>
                  <a:cubicBezTo>
                    <a:pt x="503" y="365"/>
                    <a:pt x="270" y="152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pl-PL"/>
            </a:p>
          </p:txBody>
        </p:sp>
        <p:sp>
          <p:nvSpPr>
            <p:cNvPr id="58" name="Freeform 18">
              <a:extLst>
                <a:ext uri="{FF2B5EF4-FFF2-40B4-BE49-F238E27FC236}">
                  <a16:creationId xmlns:a16="http://schemas.microsoft.com/office/drawing/2014/main" id="{EF14BD32-D239-4DA3-98B3-7752073657C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63239" y="5579"/>
              <a:ext cx="5413375" cy="6866337"/>
            </a:xfrm>
            <a:custGeom>
              <a:avLst/>
              <a:gdLst/>
              <a:ahLst/>
              <a:cxnLst/>
              <a:rect l="0" t="0" r="r" b="b"/>
              <a:pathLst>
                <a:path w="1137" h="1440">
                  <a:moveTo>
                    <a:pt x="1040" y="1440"/>
                  </a:moveTo>
                  <a:cubicBezTo>
                    <a:pt x="1137" y="1131"/>
                    <a:pt x="883" y="828"/>
                    <a:pt x="698" y="611"/>
                  </a:cubicBezTo>
                  <a:cubicBezTo>
                    <a:pt x="498" y="375"/>
                    <a:pt x="268" y="15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pl-PL"/>
            </a:p>
          </p:txBody>
        </p:sp>
        <p:sp>
          <p:nvSpPr>
            <p:cNvPr id="59" name="Freeform 19">
              <a:extLst>
                <a:ext uri="{FF2B5EF4-FFF2-40B4-BE49-F238E27FC236}">
                  <a16:creationId xmlns:a16="http://schemas.microsoft.com/office/drawing/2014/main" id="{CF07B250-E5E4-4624-9BD7-8D513A67B73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877576" y="5579"/>
              <a:ext cx="5037138" cy="6861550"/>
            </a:xfrm>
            <a:custGeom>
              <a:avLst/>
              <a:gdLst/>
              <a:ahLst/>
              <a:cxnLst/>
              <a:rect l="0" t="0" r="r" b="b"/>
              <a:pathLst>
                <a:path w="1058" h="1439">
                  <a:moveTo>
                    <a:pt x="1011" y="1439"/>
                  </a:moveTo>
                  <a:cubicBezTo>
                    <a:pt x="1058" y="1131"/>
                    <a:pt x="825" y="841"/>
                    <a:pt x="648" y="617"/>
                  </a:cubicBezTo>
                  <a:cubicBezTo>
                    <a:pt x="462" y="383"/>
                    <a:pt x="248" y="1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pl-PL"/>
            </a:p>
          </p:txBody>
        </p:sp>
        <p:sp>
          <p:nvSpPr>
            <p:cNvPr id="60" name="Freeform 20">
              <a:extLst>
                <a:ext uri="{FF2B5EF4-FFF2-40B4-BE49-F238E27FC236}">
                  <a16:creationId xmlns:a16="http://schemas.microsoft.com/office/drawing/2014/main" id="{BCC5D120-7C8C-4290-865C-4EE6E4F245F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768289" y="5579"/>
              <a:ext cx="3417888" cy="2742066"/>
            </a:xfrm>
            <a:custGeom>
              <a:avLst/>
              <a:gdLst/>
              <a:ahLst/>
              <a:cxnLst/>
              <a:rect l="0" t="0" r="r" b="b"/>
              <a:pathLst>
                <a:path w="718" h="575">
                  <a:moveTo>
                    <a:pt x="718" y="575"/>
                  </a:moveTo>
                  <a:cubicBezTo>
                    <a:pt x="500" y="360"/>
                    <a:pt x="260" y="163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pl-PL"/>
            </a:p>
          </p:txBody>
        </p:sp>
        <p:sp>
          <p:nvSpPr>
            <p:cNvPr id="61" name="Freeform 21">
              <a:extLst>
                <a:ext uri="{FF2B5EF4-FFF2-40B4-BE49-F238E27FC236}">
                  <a16:creationId xmlns:a16="http://schemas.microsoft.com/office/drawing/2014/main" id="{C24688C6-CAE5-4EF2-B2BA-A138DA0A24B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235014" y="10367"/>
              <a:ext cx="2951163" cy="2555325"/>
            </a:xfrm>
            <a:custGeom>
              <a:avLst/>
              <a:gdLst/>
              <a:ahLst/>
              <a:cxnLst/>
              <a:rect l="0" t="0" r="r" b="b"/>
              <a:pathLst>
                <a:path w="620" h="536">
                  <a:moveTo>
                    <a:pt x="620" y="536"/>
                  </a:moveTo>
                  <a:cubicBezTo>
                    <a:pt x="404" y="314"/>
                    <a:pt x="196" y="13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pl-PL"/>
            </a:p>
          </p:txBody>
        </p:sp>
        <p:sp>
          <p:nvSpPr>
            <p:cNvPr id="62" name="Freeform 22">
              <a:extLst>
                <a:ext uri="{FF2B5EF4-FFF2-40B4-BE49-F238E27FC236}">
                  <a16:creationId xmlns:a16="http://schemas.microsoft.com/office/drawing/2014/main" id="{6BD31099-7C13-4901-A04F-632B1CD8462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020826" y="5579"/>
              <a:ext cx="2165350" cy="1358265"/>
            </a:xfrm>
            <a:custGeom>
              <a:avLst/>
              <a:gdLst/>
              <a:ahLst/>
              <a:cxnLst/>
              <a:rect l="0" t="0" r="r" b="b"/>
              <a:pathLst>
                <a:path w="455" h="285">
                  <a:moveTo>
                    <a:pt x="0" y="0"/>
                  </a:moveTo>
                  <a:cubicBezTo>
                    <a:pt x="153" y="85"/>
                    <a:pt x="308" y="180"/>
                    <a:pt x="455" y="28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35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pl-PL"/>
            </a:p>
          </p:txBody>
        </p:sp>
        <p:sp>
          <p:nvSpPr>
            <p:cNvPr id="63" name="Freeform 23">
              <a:extLst>
                <a:ext uri="{FF2B5EF4-FFF2-40B4-BE49-F238E27FC236}">
                  <a16:creationId xmlns:a16="http://schemas.microsoft.com/office/drawing/2014/main" id="{679F5FF7-82B2-4033-8FBE-63170C93783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90826" y="5579"/>
              <a:ext cx="895350" cy="534687"/>
            </a:xfrm>
            <a:custGeom>
              <a:avLst/>
              <a:gdLst/>
              <a:ahLst/>
              <a:cxnLst/>
              <a:rect l="0" t="0" r="r" b="b"/>
              <a:pathLst>
                <a:path w="188" h="112">
                  <a:moveTo>
                    <a:pt x="0" y="0"/>
                  </a:moveTo>
                  <a:cubicBezTo>
                    <a:pt x="63" y="36"/>
                    <a:pt x="126" y="73"/>
                    <a:pt x="188" y="112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pl-PL"/>
            </a:p>
          </p:txBody>
        </p:sp>
      </p:grp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88630" y="4760132"/>
            <a:ext cx="4980883" cy="1777829"/>
          </a:xfrm>
        </p:spPr>
        <p:txBody>
          <a:bodyPr>
            <a:normAutofit/>
          </a:bodyPr>
          <a:lstStyle/>
          <a:p>
            <a:pPr algn="r"/>
            <a:r>
              <a:rPr lang="pl-PL">
                <a:solidFill>
                  <a:schemeClr val="tx1"/>
                </a:solidFill>
              </a:rPr>
              <a:t>Jak zapisać się na dyżur specjalistyczny?</a:t>
            </a:r>
          </a:p>
        </p:txBody>
      </p:sp>
      <p:sp>
        <p:nvSpPr>
          <p:cNvPr id="64" name="Freeform: Shape 32">
            <a:extLst>
              <a:ext uri="{FF2B5EF4-FFF2-40B4-BE49-F238E27FC236}">
                <a16:creationId xmlns:a16="http://schemas.microsoft.com/office/drawing/2014/main" id="{44C110BA-81E8-4247-853A-5F2B93E92E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4537825"/>
          </a:xfrm>
          <a:custGeom>
            <a:avLst/>
            <a:gdLst>
              <a:gd name="connsiteX0" fmla="*/ 0 w 12192000"/>
              <a:gd name="connsiteY0" fmla="*/ 0 h 4537825"/>
              <a:gd name="connsiteX1" fmla="*/ 12192000 w 12192000"/>
              <a:gd name="connsiteY1" fmla="*/ 0 h 4537825"/>
              <a:gd name="connsiteX2" fmla="*/ 12192000 w 12192000"/>
              <a:gd name="connsiteY2" fmla="*/ 3020937 h 4537825"/>
              <a:gd name="connsiteX3" fmla="*/ 12192000 w 12192000"/>
              <a:gd name="connsiteY3" fmla="*/ 3213062 h 4537825"/>
              <a:gd name="connsiteX4" fmla="*/ 12192000 w 12192000"/>
              <a:gd name="connsiteY4" fmla="*/ 4188880 h 4537825"/>
              <a:gd name="connsiteX5" fmla="*/ 12113803 w 12192000"/>
              <a:gd name="connsiteY5" fmla="*/ 4197163 h 4537825"/>
              <a:gd name="connsiteX6" fmla="*/ 6753597 w 12192000"/>
              <a:gd name="connsiteY6" fmla="*/ 4520720 h 4537825"/>
              <a:gd name="connsiteX7" fmla="*/ 400746 w 12192000"/>
              <a:gd name="connsiteY7" fmla="*/ 4349377 h 4537825"/>
              <a:gd name="connsiteX8" fmla="*/ 0 w 12192000"/>
              <a:gd name="connsiteY8" fmla="*/ 4312401 h 4537825"/>
              <a:gd name="connsiteX9" fmla="*/ 0 w 12192000"/>
              <a:gd name="connsiteY9" fmla="*/ 3213062 h 4537825"/>
              <a:gd name="connsiteX10" fmla="*/ 0 w 12192000"/>
              <a:gd name="connsiteY10" fmla="*/ 3020937 h 45378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2192000" h="4537825">
                <a:moveTo>
                  <a:pt x="0" y="0"/>
                </a:moveTo>
                <a:lnTo>
                  <a:pt x="12192000" y="0"/>
                </a:lnTo>
                <a:lnTo>
                  <a:pt x="12192000" y="3020937"/>
                </a:lnTo>
                <a:lnTo>
                  <a:pt x="12192000" y="3213062"/>
                </a:lnTo>
                <a:lnTo>
                  <a:pt x="12192000" y="4188880"/>
                </a:lnTo>
                <a:lnTo>
                  <a:pt x="12113803" y="4197163"/>
                </a:lnTo>
                <a:cubicBezTo>
                  <a:pt x="10139508" y="4395112"/>
                  <a:pt x="8237152" y="4488115"/>
                  <a:pt x="6753597" y="4520720"/>
                </a:cubicBezTo>
                <a:cubicBezTo>
                  <a:pt x="4940362" y="4560569"/>
                  <a:pt x="2657278" y="4541239"/>
                  <a:pt x="400746" y="4349377"/>
                </a:cubicBezTo>
                <a:lnTo>
                  <a:pt x="0" y="4312401"/>
                </a:lnTo>
                <a:lnTo>
                  <a:pt x="0" y="3213062"/>
                </a:lnTo>
                <a:lnTo>
                  <a:pt x="0" y="3020937"/>
                </a:lnTo>
                <a:close/>
              </a:path>
            </a:pathLst>
          </a:custGeom>
          <a:solidFill>
            <a:schemeClr val="tx1"/>
          </a:solidFill>
          <a:ln w="444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0358" y="658995"/>
            <a:ext cx="2483327" cy="3355848"/>
          </a:xfrm>
          <a:prstGeom prst="rect">
            <a:avLst/>
          </a:prstGeom>
        </p:spPr>
      </p:pic>
      <p:pic>
        <p:nvPicPr>
          <p:cNvPr id="5" name="Obraz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8968" y="658995"/>
            <a:ext cx="4976456" cy="3359108"/>
          </a:xfrm>
          <a:prstGeom prst="rect">
            <a:avLst/>
          </a:prstGeom>
        </p:spPr>
      </p:pic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6324600" y="4767660"/>
            <a:ext cx="5075720" cy="1770300"/>
          </a:xfrm>
        </p:spPr>
        <p:txBody>
          <a:bodyPr>
            <a:normAutofit/>
          </a:bodyPr>
          <a:lstStyle/>
          <a:p>
            <a:pPr>
              <a:lnSpc>
                <a:spcPct val="110000"/>
              </a:lnSpc>
            </a:pPr>
            <a:r>
              <a:rPr lang="pl-PL" sz="1100"/>
              <a:t>Można to zrobić </a:t>
            </a:r>
          </a:p>
          <a:p>
            <a:pPr>
              <a:lnSpc>
                <a:spcPct val="110000"/>
              </a:lnSpc>
              <a:buFont typeface="Wingdings" panose="05000000000000000000" pitchFamily="2" charset="2"/>
              <a:buChar char="v"/>
            </a:pPr>
            <a:r>
              <a:rPr lang="pl-PL" sz="1100"/>
              <a:t>Przez stronę internetową:  </a:t>
            </a:r>
            <a:r>
              <a:rPr lang="pl-PL" sz="1100">
                <a:hlinkClick r:id="rId4"/>
              </a:rPr>
              <a:t>https://np.ms.gov.pl/zapisy</a:t>
            </a:r>
            <a:r>
              <a:rPr lang="pl-PL" sz="1100"/>
              <a:t> </a:t>
            </a:r>
          </a:p>
          <a:p>
            <a:pPr>
              <a:lnSpc>
                <a:spcPct val="110000"/>
              </a:lnSpc>
              <a:buFont typeface="Wingdings" panose="05000000000000000000" pitchFamily="2" charset="2"/>
              <a:buChar char="v"/>
            </a:pPr>
            <a:r>
              <a:rPr lang="pl-PL" sz="1100"/>
              <a:t>Przez telefon </a:t>
            </a:r>
          </a:p>
          <a:p>
            <a:pPr>
              <a:lnSpc>
                <a:spcPct val="110000"/>
              </a:lnSpc>
              <a:buFont typeface="Wingdings" panose="05000000000000000000" pitchFamily="2" charset="2"/>
              <a:buChar char="v"/>
            </a:pPr>
            <a:r>
              <a:rPr lang="pl-PL" sz="1100"/>
              <a:t>Wysyłając wiadomość e-mail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pl-PL" sz="1100"/>
              <a:t>Wybierając formę telefoniczną lub mailową należy skontaktować się z wybranym punktem </a:t>
            </a:r>
          </a:p>
        </p:txBody>
      </p:sp>
    </p:spTree>
    <p:extLst>
      <p:ext uri="{BB962C8B-B14F-4D97-AF65-F5344CB8AC3E}">
        <p14:creationId xmlns:p14="http://schemas.microsoft.com/office/powerpoint/2010/main" val="368623975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Atlas">
  <a:themeElements>
    <a:clrScheme name="Ciepły niebieski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Atlas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Rockwell" panose="020606030202050204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tlas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alpha val="60000"/>
                <a:satMod val="109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4000"/>
                <a:satMod val="130000"/>
                <a:lumMod val="92000"/>
              </a:schemeClr>
            </a:gs>
            <a:gs pos="100000">
              <a:schemeClr val="phClr">
                <a:shade val="76000"/>
                <a:satMod val="130000"/>
                <a:lumMod val="88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90000"/>
            </a:schemeClr>
          </a:solidFill>
          <a:prstDash val="solid"/>
        </a:ln>
        <a:ln w="15875" cap="flat" cmpd="sng" algn="ctr">
          <a:solidFill>
            <a:schemeClr val="phClr">
              <a:shade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5400" dir="5400000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>
            <a:bevelT w="0" h="0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10000">
              <a:schemeClr val="phClr">
                <a:tint val="94000"/>
                <a:lumMod val="116000"/>
              </a:schemeClr>
            </a:gs>
            <a:gs pos="100000">
              <a:schemeClr val="phClr">
                <a:tint val="98000"/>
                <a:shade val="86000"/>
                <a:satMod val="90000"/>
                <a:lumMod val="88000"/>
              </a:schemeClr>
            </a:gs>
          </a:gsLst>
          <a:path path="circle">
            <a:fillToRect l="50000" t="15000" r="50000" b="169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tlas" id="{5156B0E4-0EB1-49FE-A26B-15F6F698AEC6}" vid="{508F7963-D0B5-43F7-BB2C-FCE3009C08EC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TM16401371[[fn=Atlas]]</Template>
  <TotalTime>106</TotalTime>
  <Words>535</Words>
  <Application>Microsoft Office PowerPoint</Application>
  <PresentationFormat>Panoramiczny</PresentationFormat>
  <Paragraphs>56</Paragraphs>
  <Slides>12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3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12</vt:i4>
      </vt:variant>
    </vt:vector>
  </HeadingPairs>
  <TitlesOfParts>
    <vt:vector size="16" baseType="lpstr">
      <vt:lpstr>Calibri Light</vt:lpstr>
      <vt:lpstr>Rockwell</vt:lpstr>
      <vt:lpstr>Wingdings</vt:lpstr>
      <vt:lpstr>Atlas</vt:lpstr>
      <vt:lpstr>Dyżury specjalistyczne w ramach nieodpłatnej pomocy prawnej</vt:lpstr>
      <vt:lpstr>Czym jest dyżur specjalistyczny?</vt:lpstr>
      <vt:lpstr>Jak powstają dyżury specjalistyczne?</vt:lpstr>
      <vt:lpstr>Jak określa się specjalizację dyżuru?</vt:lpstr>
      <vt:lpstr>Kiedy można utworzyć specjalizacje?</vt:lpstr>
      <vt:lpstr>Jakie dziedziny mogą być objęte dyżurem specjalistycznym?</vt:lpstr>
      <vt:lpstr>Jak funkcjonuje dyżur specjalistyczny? </vt:lpstr>
      <vt:lpstr>Czy dyżur musi mieć określoną specjalizacje?</vt:lpstr>
      <vt:lpstr>Jak zapisać się na dyżur specjalistyczny?</vt:lpstr>
      <vt:lpstr>Czy muszę mieszkać w miejscowości, w której znajduje się dany punkt?</vt:lpstr>
      <vt:lpstr>Ważne linki </vt:lpstr>
      <vt:lpstr>Źródła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Dyżury specjalistyczne w ramach nieodpłatnej pomocy prawnej</dc:title>
  <dc:creator>Praktykant</dc:creator>
  <cp:lastModifiedBy>Alicja Woźnicka</cp:lastModifiedBy>
  <cp:revision>26</cp:revision>
  <dcterms:created xsi:type="dcterms:W3CDTF">2022-06-14T12:36:15Z</dcterms:created>
  <dcterms:modified xsi:type="dcterms:W3CDTF">2023-09-25T09:58:08Z</dcterms:modified>
</cp:coreProperties>
</file>