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69" r:id="rId4"/>
    <p:sldId id="261" r:id="rId5"/>
    <p:sldId id="262" r:id="rId6"/>
    <p:sldId id="259" r:id="rId7"/>
    <p:sldId id="263" r:id="rId8"/>
    <p:sldId id="270" r:id="rId9"/>
    <p:sldId id="271" r:id="rId10"/>
    <p:sldId id="264" r:id="rId11"/>
    <p:sldId id="266" r:id="rId12"/>
    <p:sldId id="265" r:id="rId13"/>
    <p:sldId id="267" r:id="rId14"/>
    <p:sldId id="258" r:id="rId15"/>
    <p:sldId id="26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hyperlink" Target="https://zbpo.org.pl/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hyperlink" Target="https://zbpo.org.pl/" TargetMode="External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C4EEE-4EF6-42CB-8F0E-C9E4FBFA1B8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5353FD3-62CF-4647-99C9-CC2B97D9D23E}">
      <dgm:prSet/>
      <dgm:spPr/>
      <dgm:t>
        <a:bodyPr/>
        <a:lstStyle/>
        <a:p>
          <a:r>
            <a:rPr lang="pl-PL"/>
            <a:t>Nie, za szkolenie łącznie z egzaminem się płaci. </a:t>
          </a:r>
          <a:endParaRPr lang="en-US"/>
        </a:p>
      </dgm:t>
    </dgm:pt>
    <dgm:pt modelId="{8BB4D42C-26AD-491B-82D6-F759634CED7E}" type="parTrans" cxnId="{229C50DB-9F13-4BA9-B45D-37424A4E3E57}">
      <dgm:prSet/>
      <dgm:spPr/>
      <dgm:t>
        <a:bodyPr/>
        <a:lstStyle/>
        <a:p>
          <a:endParaRPr lang="en-US"/>
        </a:p>
      </dgm:t>
    </dgm:pt>
    <dgm:pt modelId="{46BBFE54-2C5A-44B0-8F29-28BD27AA1873}" type="sibTrans" cxnId="{229C50DB-9F13-4BA9-B45D-37424A4E3E57}">
      <dgm:prSet/>
      <dgm:spPr/>
      <dgm:t>
        <a:bodyPr/>
        <a:lstStyle/>
        <a:p>
          <a:endParaRPr lang="en-US"/>
        </a:p>
      </dgm:t>
    </dgm:pt>
    <dgm:pt modelId="{327C3CC2-E1C4-41CB-A363-29563A3206F1}">
      <dgm:prSet/>
      <dgm:spPr/>
      <dgm:t>
        <a:bodyPr/>
        <a:lstStyle/>
        <a:p>
          <a:r>
            <a:rPr lang="pl-PL"/>
            <a:t>Jednym z podmiotów uprawnionych do prowadzenia tego typu szkoleń jest Związek Biur Porad Obywatelskich – na ich stronie internetowej można znaleźć informacje na temat kursów, ich cen oraz miejsc, w których są prowadzone. </a:t>
          </a:r>
          <a:endParaRPr lang="en-US"/>
        </a:p>
      </dgm:t>
    </dgm:pt>
    <dgm:pt modelId="{0138CC8E-AC51-4D2C-8509-12C96A4F563E}" type="parTrans" cxnId="{5BFBFB9E-9A36-476A-823A-B530F9444943}">
      <dgm:prSet/>
      <dgm:spPr/>
      <dgm:t>
        <a:bodyPr/>
        <a:lstStyle/>
        <a:p>
          <a:endParaRPr lang="en-US"/>
        </a:p>
      </dgm:t>
    </dgm:pt>
    <dgm:pt modelId="{585D3DD1-09E2-4DE4-8A3C-3FE377A75FAB}" type="sibTrans" cxnId="{5BFBFB9E-9A36-476A-823A-B530F9444943}">
      <dgm:prSet/>
      <dgm:spPr/>
      <dgm:t>
        <a:bodyPr/>
        <a:lstStyle/>
        <a:p>
          <a:endParaRPr lang="en-US"/>
        </a:p>
      </dgm:t>
    </dgm:pt>
    <dgm:pt modelId="{85D91BB8-BD1D-4D5D-B98F-15F51813ABC8}">
      <dgm:prSet/>
      <dgm:spPr/>
      <dgm:t>
        <a:bodyPr/>
        <a:lstStyle/>
        <a:p>
          <a:r>
            <a:rPr lang="pl-PL" b="1"/>
            <a:t>Link: </a:t>
          </a:r>
          <a:r>
            <a:rPr lang="pl-PL" b="1">
              <a:hlinkClick xmlns:r="http://schemas.openxmlformats.org/officeDocument/2006/relationships" r:id="rId1"/>
            </a:rPr>
            <a:t>https://zbpo.org.pl/</a:t>
          </a:r>
          <a:endParaRPr lang="en-US"/>
        </a:p>
      </dgm:t>
    </dgm:pt>
    <dgm:pt modelId="{31895EDC-DD38-4F31-AB4B-81A633DFBA33}" type="parTrans" cxnId="{3CD9F90F-FE3E-44B7-A24F-80B6BA1CACEB}">
      <dgm:prSet/>
      <dgm:spPr/>
      <dgm:t>
        <a:bodyPr/>
        <a:lstStyle/>
        <a:p>
          <a:endParaRPr lang="en-US"/>
        </a:p>
      </dgm:t>
    </dgm:pt>
    <dgm:pt modelId="{D75A2ECB-FB47-445F-94CC-1F3EB4A0F7E2}" type="sibTrans" cxnId="{3CD9F90F-FE3E-44B7-A24F-80B6BA1CACEB}">
      <dgm:prSet/>
      <dgm:spPr/>
      <dgm:t>
        <a:bodyPr/>
        <a:lstStyle/>
        <a:p>
          <a:endParaRPr lang="en-US"/>
        </a:p>
      </dgm:t>
    </dgm:pt>
    <dgm:pt modelId="{35FDA9F8-6A69-42CF-A227-D2195BBCCFF9}" type="pres">
      <dgm:prSet presAssocID="{716C4EEE-4EF6-42CB-8F0E-C9E4FBFA1B8C}" presName="root" presStyleCnt="0">
        <dgm:presLayoutVars>
          <dgm:dir/>
          <dgm:resizeHandles val="exact"/>
        </dgm:presLayoutVars>
      </dgm:prSet>
      <dgm:spPr/>
    </dgm:pt>
    <dgm:pt modelId="{93B921F7-DDEB-416F-83A6-B3EF8017CF14}" type="pres">
      <dgm:prSet presAssocID="{55353FD3-62CF-4647-99C9-CC2B97D9D23E}" presName="compNode" presStyleCnt="0"/>
      <dgm:spPr/>
    </dgm:pt>
    <dgm:pt modelId="{8A0C7A48-E4A1-41B0-BB74-DD6149EB5824}" type="pres">
      <dgm:prSet presAssocID="{55353FD3-62CF-4647-99C9-CC2B97D9D23E}" presName="bgRect" presStyleLbl="bgShp" presStyleIdx="0" presStyleCnt="3"/>
      <dgm:spPr/>
    </dgm:pt>
    <dgm:pt modelId="{13D5B826-5A46-4189-95B3-4B3C50BB903F}" type="pres">
      <dgm:prSet presAssocID="{55353FD3-62CF-4647-99C9-CC2B97D9D23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niądze"/>
        </a:ext>
      </dgm:extLst>
    </dgm:pt>
    <dgm:pt modelId="{295CFB90-5D94-4370-928C-5FC0B5C3175C}" type="pres">
      <dgm:prSet presAssocID="{55353FD3-62CF-4647-99C9-CC2B97D9D23E}" presName="spaceRect" presStyleCnt="0"/>
      <dgm:spPr/>
    </dgm:pt>
    <dgm:pt modelId="{04247DEC-871B-4654-8ED0-9416F36310C9}" type="pres">
      <dgm:prSet presAssocID="{55353FD3-62CF-4647-99C9-CC2B97D9D23E}" presName="parTx" presStyleLbl="revTx" presStyleIdx="0" presStyleCnt="3">
        <dgm:presLayoutVars>
          <dgm:chMax val="0"/>
          <dgm:chPref val="0"/>
        </dgm:presLayoutVars>
      </dgm:prSet>
      <dgm:spPr/>
    </dgm:pt>
    <dgm:pt modelId="{7DF00007-A54D-45A0-BF21-7C7D5EB786A3}" type="pres">
      <dgm:prSet presAssocID="{46BBFE54-2C5A-44B0-8F29-28BD27AA1873}" presName="sibTrans" presStyleCnt="0"/>
      <dgm:spPr/>
    </dgm:pt>
    <dgm:pt modelId="{F97DCEA5-15F6-4F05-8DAC-C3F8B3ED5C0E}" type="pres">
      <dgm:prSet presAssocID="{327C3CC2-E1C4-41CB-A363-29563A3206F1}" presName="compNode" presStyleCnt="0"/>
      <dgm:spPr/>
    </dgm:pt>
    <dgm:pt modelId="{12CB47D4-556C-4A18-9B3C-C891579D1ECC}" type="pres">
      <dgm:prSet presAssocID="{327C3CC2-E1C4-41CB-A363-29563A3206F1}" presName="bgRect" presStyleLbl="bgShp" presStyleIdx="1" presStyleCnt="3"/>
      <dgm:spPr/>
    </dgm:pt>
    <dgm:pt modelId="{A4AAE02B-7C14-4B31-A627-92DC455BF6A2}" type="pres">
      <dgm:prSet presAssocID="{327C3CC2-E1C4-41CB-A363-29563A3206F1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843DD66-8FA4-42FC-B49F-865220259408}" type="pres">
      <dgm:prSet presAssocID="{327C3CC2-E1C4-41CB-A363-29563A3206F1}" presName="spaceRect" presStyleCnt="0"/>
      <dgm:spPr/>
    </dgm:pt>
    <dgm:pt modelId="{C11382C1-944E-4A64-9D73-541FEAF253AF}" type="pres">
      <dgm:prSet presAssocID="{327C3CC2-E1C4-41CB-A363-29563A3206F1}" presName="parTx" presStyleLbl="revTx" presStyleIdx="1" presStyleCnt="3">
        <dgm:presLayoutVars>
          <dgm:chMax val="0"/>
          <dgm:chPref val="0"/>
        </dgm:presLayoutVars>
      </dgm:prSet>
      <dgm:spPr/>
    </dgm:pt>
    <dgm:pt modelId="{18E6C246-E8BC-4EC9-9BE9-CD421199E030}" type="pres">
      <dgm:prSet presAssocID="{585D3DD1-09E2-4DE4-8A3C-3FE377A75FAB}" presName="sibTrans" presStyleCnt="0"/>
      <dgm:spPr/>
    </dgm:pt>
    <dgm:pt modelId="{D664E34D-159B-485D-85E7-B0E71337C302}" type="pres">
      <dgm:prSet presAssocID="{85D91BB8-BD1D-4D5D-B98F-15F51813ABC8}" presName="compNode" presStyleCnt="0"/>
      <dgm:spPr/>
    </dgm:pt>
    <dgm:pt modelId="{FC2DCCC8-338D-42E3-8A9B-1831401E7930}" type="pres">
      <dgm:prSet presAssocID="{85D91BB8-BD1D-4D5D-B98F-15F51813ABC8}" presName="bgRect" presStyleLbl="bgShp" presStyleIdx="2" presStyleCnt="3"/>
      <dgm:spPr/>
    </dgm:pt>
    <dgm:pt modelId="{06CD051F-C2F5-4A95-ADA2-87843F52B365}" type="pres">
      <dgm:prSet presAssocID="{85D91BB8-BD1D-4D5D-B98F-15F51813ABC8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Łącze"/>
        </a:ext>
      </dgm:extLst>
    </dgm:pt>
    <dgm:pt modelId="{FE209BB4-4F39-4520-AFC3-EC0FB489F8E3}" type="pres">
      <dgm:prSet presAssocID="{85D91BB8-BD1D-4D5D-B98F-15F51813ABC8}" presName="spaceRect" presStyleCnt="0"/>
      <dgm:spPr/>
    </dgm:pt>
    <dgm:pt modelId="{5A9D5586-1845-49C2-BFC8-B2EA72B9381F}" type="pres">
      <dgm:prSet presAssocID="{85D91BB8-BD1D-4D5D-B98F-15F51813ABC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CD9F90F-FE3E-44B7-A24F-80B6BA1CACEB}" srcId="{716C4EEE-4EF6-42CB-8F0E-C9E4FBFA1B8C}" destId="{85D91BB8-BD1D-4D5D-B98F-15F51813ABC8}" srcOrd="2" destOrd="0" parTransId="{31895EDC-DD38-4F31-AB4B-81A633DFBA33}" sibTransId="{D75A2ECB-FB47-445F-94CC-1F3EB4A0F7E2}"/>
    <dgm:cxn modelId="{C0CC0112-B6DB-4A0B-B552-4CA365F9CE0D}" type="presOf" srcId="{716C4EEE-4EF6-42CB-8F0E-C9E4FBFA1B8C}" destId="{35FDA9F8-6A69-42CF-A227-D2195BBCCFF9}" srcOrd="0" destOrd="0" presId="urn:microsoft.com/office/officeart/2018/2/layout/IconVerticalSolidList"/>
    <dgm:cxn modelId="{37C2CA1D-789F-4654-B1BD-BFF0DC78B8BF}" type="presOf" srcId="{55353FD3-62CF-4647-99C9-CC2B97D9D23E}" destId="{04247DEC-871B-4654-8ED0-9416F36310C9}" srcOrd="0" destOrd="0" presId="urn:microsoft.com/office/officeart/2018/2/layout/IconVerticalSolidList"/>
    <dgm:cxn modelId="{E157303A-2A16-4B2A-8275-704C44D8AB91}" type="presOf" srcId="{85D91BB8-BD1D-4D5D-B98F-15F51813ABC8}" destId="{5A9D5586-1845-49C2-BFC8-B2EA72B9381F}" srcOrd="0" destOrd="0" presId="urn:microsoft.com/office/officeart/2018/2/layout/IconVerticalSolidList"/>
    <dgm:cxn modelId="{7E82F44F-27A0-4C6F-9E5D-B7722401F5C3}" type="presOf" srcId="{327C3CC2-E1C4-41CB-A363-29563A3206F1}" destId="{C11382C1-944E-4A64-9D73-541FEAF253AF}" srcOrd="0" destOrd="0" presId="urn:microsoft.com/office/officeart/2018/2/layout/IconVerticalSolidList"/>
    <dgm:cxn modelId="{5BFBFB9E-9A36-476A-823A-B530F9444943}" srcId="{716C4EEE-4EF6-42CB-8F0E-C9E4FBFA1B8C}" destId="{327C3CC2-E1C4-41CB-A363-29563A3206F1}" srcOrd="1" destOrd="0" parTransId="{0138CC8E-AC51-4D2C-8509-12C96A4F563E}" sibTransId="{585D3DD1-09E2-4DE4-8A3C-3FE377A75FAB}"/>
    <dgm:cxn modelId="{229C50DB-9F13-4BA9-B45D-37424A4E3E57}" srcId="{716C4EEE-4EF6-42CB-8F0E-C9E4FBFA1B8C}" destId="{55353FD3-62CF-4647-99C9-CC2B97D9D23E}" srcOrd="0" destOrd="0" parTransId="{8BB4D42C-26AD-491B-82D6-F759634CED7E}" sibTransId="{46BBFE54-2C5A-44B0-8F29-28BD27AA1873}"/>
    <dgm:cxn modelId="{45A46F67-061B-4F95-BB19-5A8B043D8F8C}" type="presParOf" srcId="{35FDA9F8-6A69-42CF-A227-D2195BBCCFF9}" destId="{93B921F7-DDEB-416F-83A6-B3EF8017CF14}" srcOrd="0" destOrd="0" presId="urn:microsoft.com/office/officeart/2018/2/layout/IconVerticalSolidList"/>
    <dgm:cxn modelId="{614364AB-B865-4181-B99D-C223008C5ABD}" type="presParOf" srcId="{93B921F7-DDEB-416F-83A6-B3EF8017CF14}" destId="{8A0C7A48-E4A1-41B0-BB74-DD6149EB5824}" srcOrd="0" destOrd="0" presId="urn:microsoft.com/office/officeart/2018/2/layout/IconVerticalSolidList"/>
    <dgm:cxn modelId="{2722180F-E911-44B8-A387-D113F6A0F100}" type="presParOf" srcId="{93B921F7-DDEB-416F-83A6-B3EF8017CF14}" destId="{13D5B826-5A46-4189-95B3-4B3C50BB903F}" srcOrd="1" destOrd="0" presId="urn:microsoft.com/office/officeart/2018/2/layout/IconVerticalSolidList"/>
    <dgm:cxn modelId="{4638E9F4-9AE1-4BFA-A32F-C3399C9C6747}" type="presParOf" srcId="{93B921F7-DDEB-416F-83A6-B3EF8017CF14}" destId="{295CFB90-5D94-4370-928C-5FC0B5C3175C}" srcOrd="2" destOrd="0" presId="urn:microsoft.com/office/officeart/2018/2/layout/IconVerticalSolidList"/>
    <dgm:cxn modelId="{1B2F9B06-39B2-4784-8FDB-681E6E7C7F66}" type="presParOf" srcId="{93B921F7-DDEB-416F-83A6-B3EF8017CF14}" destId="{04247DEC-871B-4654-8ED0-9416F36310C9}" srcOrd="3" destOrd="0" presId="urn:microsoft.com/office/officeart/2018/2/layout/IconVerticalSolidList"/>
    <dgm:cxn modelId="{E3786F6E-7768-49DA-9B0A-E668EEF30244}" type="presParOf" srcId="{35FDA9F8-6A69-42CF-A227-D2195BBCCFF9}" destId="{7DF00007-A54D-45A0-BF21-7C7D5EB786A3}" srcOrd="1" destOrd="0" presId="urn:microsoft.com/office/officeart/2018/2/layout/IconVerticalSolidList"/>
    <dgm:cxn modelId="{A2597393-FD8D-47ED-A47B-040CD365952F}" type="presParOf" srcId="{35FDA9F8-6A69-42CF-A227-D2195BBCCFF9}" destId="{F97DCEA5-15F6-4F05-8DAC-C3F8B3ED5C0E}" srcOrd="2" destOrd="0" presId="urn:microsoft.com/office/officeart/2018/2/layout/IconVerticalSolidList"/>
    <dgm:cxn modelId="{38D60A3B-B6C5-41E3-909B-5009E6FDBAB2}" type="presParOf" srcId="{F97DCEA5-15F6-4F05-8DAC-C3F8B3ED5C0E}" destId="{12CB47D4-556C-4A18-9B3C-C891579D1ECC}" srcOrd="0" destOrd="0" presId="urn:microsoft.com/office/officeart/2018/2/layout/IconVerticalSolidList"/>
    <dgm:cxn modelId="{B0799143-4D62-4566-90F1-2F78AC8CD826}" type="presParOf" srcId="{F97DCEA5-15F6-4F05-8DAC-C3F8B3ED5C0E}" destId="{A4AAE02B-7C14-4B31-A627-92DC455BF6A2}" srcOrd="1" destOrd="0" presId="urn:microsoft.com/office/officeart/2018/2/layout/IconVerticalSolidList"/>
    <dgm:cxn modelId="{5D83F225-2772-4F9D-8EFA-14B094FD264A}" type="presParOf" srcId="{F97DCEA5-15F6-4F05-8DAC-C3F8B3ED5C0E}" destId="{4843DD66-8FA4-42FC-B49F-865220259408}" srcOrd="2" destOrd="0" presId="urn:microsoft.com/office/officeart/2018/2/layout/IconVerticalSolidList"/>
    <dgm:cxn modelId="{20E9B4E4-3B07-47DF-BDD3-36E6D9075CE4}" type="presParOf" srcId="{F97DCEA5-15F6-4F05-8DAC-C3F8B3ED5C0E}" destId="{C11382C1-944E-4A64-9D73-541FEAF253AF}" srcOrd="3" destOrd="0" presId="urn:microsoft.com/office/officeart/2018/2/layout/IconVerticalSolidList"/>
    <dgm:cxn modelId="{0CD9EF6B-788E-484B-86DA-FE787B4B8C44}" type="presParOf" srcId="{35FDA9F8-6A69-42CF-A227-D2195BBCCFF9}" destId="{18E6C246-E8BC-4EC9-9BE9-CD421199E030}" srcOrd="3" destOrd="0" presId="urn:microsoft.com/office/officeart/2018/2/layout/IconVerticalSolidList"/>
    <dgm:cxn modelId="{64539F25-6AA2-4069-AB24-9728EF159D21}" type="presParOf" srcId="{35FDA9F8-6A69-42CF-A227-D2195BBCCFF9}" destId="{D664E34D-159B-485D-85E7-B0E71337C302}" srcOrd="4" destOrd="0" presId="urn:microsoft.com/office/officeart/2018/2/layout/IconVerticalSolidList"/>
    <dgm:cxn modelId="{B6A7FAFA-CB15-4679-A46D-9A9AF2BCCF00}" type="presParOf" srcId="{D664E34D-159B-485D-85E7-B0E71337C302}" destId="{FC2DCCC8-338D-42E3-8A9B-1831401E7930}" srcOrd="0" destOrd="0" presId="urn:microsoft.com/office/officeart/2018/2/layout/IconVerticalSolidList"/>
    <dgm:cxn modelId="{5A1290D3-CD88-48D3-A0B6-17D69152D1B5}" type="presParOf" srcId="{D664E34D-159B-485D-85E7-B0E71337C302}" destId="{06CD051F-C2F5-4A95-ADA2-87843F52B365}" srcOrd="1" destOrd="0" presId="urn:microsoft.com/office/officeart/2018/2/layout/IconVerticalSolidList"/>
    <dgm:cxn modelId="{19C7591E-33C4-493B-8B83-C8C728255C1D}" type="presParOf" srcId="{D664E34D-159B-485D-85E7-B0E71337C302}" destId="{FE209BB4-4F39-4520-AFC3-EC0FB489F8E3}" srcOrd="2" destOrd="0" presId="urn:microsoft.com/office/officeart/2018/2/layout/IconVerticalSolidList"/>
    <dgm:cxn modelId="{AA69248A-40E3-4F98-A6ED-75A91A8F1DA5}" type="presParOf" srcId="{D664E34D-159B-485D-85E7-B0E71337C302}" destId="{5A9D5586-1845-49C2-BFC8-B2EA72B938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637C1-DCFB-4684-B5F5-4FA1DE4BB483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681844F-43B6-4545-B1E8-4ACD246FF1EB}">
      <dgm:prSet phldrT="[Tekst]"/>
      <dgm:spPr/>
      <dgm:t>
        <a:bodyPr/>
        <a:lstStyle/>
        <a:p>
          <a:r>
            <a:rPr lang="pl-PL" dirty="0"/>
            <a:t>Ukończyć studia wyższe</a:t>
          </a:r>
        </a:p>
      </dgm:t>
    </dgm:pt>
    <dgm:pt modelId="{3C9031F4-98EB-4B9A-A4AE-42A6CA7E7830}" type="parTrans" cxnId="{DC7B03BF-0583-4B75-B6DF-748F395FE4BD}">
      <dgm:prSet/>
      <dgm:spPr/>
      <dgm:t>
        <a:bodyPr/>
        <a:lstStyle/>
        <a:p>
          <a:endParaRPr lang="pl-PL"/>
        </a:p>
      </dgm:t>
    </dgm:pt>
    <dgm:pt modelId="{9B97F841-4A83-475F-82E1-51A99145531C}" type="sibTrans" cxnId="{DC7B03BF-0583-4B75-B6DF-748F395FE4BD}">
      <dgm:prSet/>
      <dgm:spPr/>
      <dgm:t>
        <a:bodyPr/>
        <a:lstStyle/>
        <a:p>
          <a:endParaRPr lang="pl-PL"/>
        </a:p>
      </dgm:t>
    </dgm:pt>
    <dgm:pt modelId="{F6E34A58-758E-4D3A-B4A1-04C17A14B930}">
      <dgm:prSet phldrT="[Tekst]"/>
      <dgm:spPr/>
      <dgm:t>
        <a:bodyPr/>
        <a:lstStyle/>
        <a:p>
          <a:r>
            <a:rPr lang="pl-PL" dirty="0"/>
            <a:t>Odbyć 70-godzinne szkolenie przygotowawczego</a:t>
          </a:r>
        </a:p>
      </dgm:t>
    </dgm:pt>
    <dgm:pt modelId="{8228EA6A-3FE1-4224-A280-585C3D785E7F}" type="parTrans" cxnId="{CA5D67C9-ED64-4E9A-8EC7-A31CF1A96B5D}">
      <dgm:prSet/>
      <dgm:spPr/>
      <dgm:t>
        <a:bodyPr/>
        <a:lstStyle/>
        <a:p>
          <a:endParaRPr lang="pl-PL"/>
        </a:p>
      </dgm:t>
    </dgm:pt>
    <dgm:pt modelId="{84D5144C-03FC-48B4-B3CE-C91981F6FDD8}" type="sibTrans" cxnId="{CA5D67C9-ED64-4E9A-8EC7-A31CF1A96B5D}">
      <dgm:prSet/>
      <dgm:spPr/>
      <dgm:t>
        <a:bodyPr/>
        <a:lstStyle/>
        <a:p>
          <a:endParaRPr lang="pl-PL"/>
        </a:p>
      </dgm:t>
    </dgm:pt>
    <dgm:pt modelId="{4534818F-03E9-4356-93AC-73EC90FDF1C4}">
      <dgm:prSet phldrT="[Tekst]"/>
      <dgm:spPr/>
      <dgm:t>
        <a:bodyPr/>
        <a:lstStyle/>
        <a:p>
          <a:r>
            <a:rPr lang="pl-PL" dirty="0"/>
            <a:t>Zdać egzamin, który daje uprawnienia do pełnienia funkcji doradcy obywatelskiego</a:t>
          </a:r>
        </a:p>
      </dgm:t>
    </dgm:pt>
    <dgm:pt modelId="{FD1999F6-1B03-4BA0-98CF-397197491313}" type="parTrans" cxnId="{75F07041-38FA-4686-A815-E08C013E381A}">
      <dgm:prSet/>
      <dgm:spPr/>
      <dgm:t>
        <a:bodyPr/>
        <a:lstStyle/>
        <a:p>
          <a:endParaRPr lang="pl-PL"/>
        </a:p>
      </dgm:t>
    </dgm:pt>
    <dgm:pt modelId="{1B82C708-4C8E-4B8D-ADAD-B65E815ECC78}" type="sibTrans" cxnId="{75F07041-38FA-4686-A815-E08C013E381A}">
      <dgm:prSet/>
      <dgm:spPr/>
      <dgm:t>
        <a:bodyPr/>
        <a:lstStyle/>
        <a:p>
          <a:endParaRPr lang="pl-PL"/>
        </a:p>
      </dgm:t>
    </dgm:pt>
    <dgm:pt modelId="{FFD05EC0-EDE8-4635-BA76-B91376815FA9}" type="pres">
      <dgm:prSet presAssocID="{220637C1-DCFB-4684-B5F5-4FA1DE4BB483}" presName="rootnode" presStyleCnt="0">
        <dgm:presLayoutVars>
          <dgm:chMax/>
          <dgm:chPref/>
          <dgm:dir/>
          <dgm:animLvl val="lvl"/>
        </dgm:presLayoutVars>
      </dgm:prSet>
      <dgm:spPr/>
    </dgm:pt>
    <dgm:pt modelId="{068E3598-5088-4601-B5AC-982A2977D05B}" type="pres">
      <dgm:prSet presAssocID="{6681844F-43B6-4545-B1E8-4ACD246FF1EB}" presName="composite" presStyleCnt="0"/>
      <dgm:spPr/>
    </dgm:pt>
    <dgm:pt modelId="{C6F0BD78-E493-4A6B-BEDF-05D95D47B7BE}" type="pres">
      <dgm:prSet presAssocID="{6681844F-43B6-4545-B1E8-4ACD246FF1EB}" presName="LShape" presStyleLbl="alignNode1" presStyleIdx="0" presStyleCnt="5"/>
      <dgm:spPr/>
    </dgm:pt>
    <dgm:pt modelId="{C304FB25-5359-4D7C-8A5B-D976A5F0D191}" type="pres">
      <dgm:prSet presAssocID="{6681844F-43B6-4545-B1E8-4ACD246FF1E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97DE5A5-F583-44DA-9F39-344E851EDB04}" type="pres">
      <dgm:prSet presAssocID="{6681844F-43B6-4545-B1E8-4ACD246FF1EB}" presName="Triangle" presStyleLbl="alignNode1" presStyleIdx="1" presStyleCnt="5"/>
      <dgm:spPr/>
    </dgm:pt>
    <dgm:pt modelId="{4F1D2CF2-42F9-4687-9DDD-CBF89DEEB201}" type="pres">
      <dgm:prSet presAssocID="{9B97F841-4A83-475F-82E1-51A99145531C}" presName="sibTrans" presStyleCnt="0"/>
      <dgm:spPr/>
    </dgm:pt>
    <dgm:pt modelId="{A771651A-E575-480D-AD32-EF333A27F5E2}" type="pres">
      <dgm:prSet presAssocID="{9B97F841-4A83-475F-82E1-51A99145531C}" presName="space" presStyleCnt="0"/>
      <dgm:spPr/>
    </dgm:pt>
    <dgm:pt modelId="{08940B84-6994-43E4-AB54-846881FF9C6C}" type="pres">
      <dgm:prSet presAssocID="{F6E34A58-758E-4D3A-B4A1-04C17A14B930}" presName="composite" presStyleCnt="0"/>
      <dgm:spPr/>
    </dgm:pt>
    <dgm:pt modelId="{6CB0D942-493A-406D-95DE-B916ABB296F1}" type="pres">
      <dgm:prSet presAssocID="{F6E34A58-758E-4D3A-B4A1-04C17A14B930}" presName="LShape" presStyleLbl="alignNode1" presStyleIdx="2" presStyleCnt="5"/>
      <dgm:spPr/>
    </dgm:pt>
    <dgm:pt modelId="{12B4CC62-CB6F-42D4-8166-000629BB1B6B}" type="pres">
      <dgm:prSet presAssocID="{F6E34A58-758E-4D3A-B4A1-04C17A14B93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31BDA91-E3EE-4F08-93B8-F96EB83BE82D}" type="pres">
      <dgm:prSet presAssocID="{F6E34A58-758E-4D3A-B4A1-04C17A14B930}" presName="Triangle" presStyleLbl="alignNode1" presStyleIdx="3" presStyleCnt="5"/>
      <dgm:spPr/>
    </dgm:pt>
    <dgm:pt modelId="{083E25C1-76F3-4B33-8EC1-E3F172C220A2}" type="pres">
      <dgm:prSet presAssocID="{84D5144C-03FC-48B4-B3CE-C91981F6FDD8}" presName="sibTrans" presStyleCnt="0"/>
      <dgm:spPr/>
    </dgm:pt>
    <dgm:pt modelId="{92E3E005-F87E-42C9-8F3F-2E70F083496C}" type="pres">
      <dgm:prSet presAssocID="{84D5144C-03FC-48B4-B3CE-C91981F6FDD8}" presName="space" presStyleCnt="0"/>
      <dgm:spPr/>
    </dgm:pt>
    <dgm:pt modelId="{7EC5E219-7A73-4F5F-997B-C26659FE8C8D}" type="pres">
      <dgm:prSet presAssocID="{4534818F-03E9-4356-93AC-73EC90FDF1C4}" presName="composite" presStyleCnt="0"/>
      <dgm:spPr/>
    </dgm:pt>
    <dgm:pt modelId="{ECEBB71B-8FD0-49D1-9153-9DC93C96ED4B}" type="pres">
      <dgm:prSet presAssocID="{4534818F-03E9-4356-93AC-73EC90FDF1C4}" presName="LShape" presStyleLbl="alignNode1" presStyleIdx="4" presStyleCnt="5"/>
      <dgm:spPr/>
    </dgm:pt>
    <dgm:pt modelId="{1CD6FCDF-354F-4902-B387-4840997A196B}" type="pres">
      <dgm:prSet presAssocID="{4534818F-03E9-4356-93AC-73EC90FDF1C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5F07041-38FA-4686-A815-E08C013E381A}" srcId="{220637C1-DCFB-4684-B5F5-4FA1DE4BB483}" destId="{4534818F-03E9-4356-93AC-73EC90FDF1C4}" srcOrd="2" destOrd="0" parTransId="{FD1999F6-1B03-4BA0-98CF-397197491313}" sibTransId="{1B82C708-4C8E-4B8D-ADAD-B65E815ECC78}"/>
    <dgm:cxn modelId="{B0CC1D68-CC22-443C-9F56-30804D10434F}" type="presOf" srcId="{220637C1-DCFB-4684-B5F5-4FA1DE4BB483}" destId="{FFD05EC0-EDE8-4635-BA76-B91376815FA9}" srcOrd="0" destOrd="0" presId="urn:microsoft.com/office/officeart/2009/3/layout/StepUpProcess"/>
    <dgm:cxn modelId="{A74EBC4F-0D95-4999-9060-FE2B0C9063E2}" type="presOf" srcId="{F6E34A58-758E-4D3A-B4A1-04C17A14B930}" destId="{12B4CC62-CB6F-42D4-8166-000629BB1B6B}" srcOrd="0" destOrd="0" presId="urn:microsoft.com/office/officeart/2009/3/layout/StepUpProcess"/>
    <dgm:cxn modelId="{F83149BE-14CA-4B40-A81A-055328195F08}" type="presOf" srcId="{6681844F-43B6-4545-B1E8-4ACD246FF1EB}" destId="{C304FB25-5359-4D7C-8A5B-D976A5F0D191}" srcOrd="0" destOrd="0" presId="urn:microsoft.com/office/officeart/2009/3/layout/StepUpProcess"/>
    <dgm:cxn modelId="{DC7B03BF-0583-4B75-B6DF-748F395FE4BD}" srcId="{220637C1-DCFB-4684-B5F5-4FA1DE4BB483}" destId="{6681844F-43B6-4545-B1E8-4ACD246FF1EB}" srcOrd="0" destOrd="0" parTransId="{3C9031F4-98EB-4B9A-A4AE-42A6CA7E7830}" sibTransId="{9B97F841-4A83-475F-82E1-51A99145531C}"/>
    <dgm:cxn modelId="{CA5D67C9-ED64-4E9A-8EC7-A31CF1A96B5D}" srcId="{220637C1-DCFB-4684-B5F5-4FA1DE4BB483}" destId="{F6E34A58-758E-4D3A-B4A1-04C17A14B930}" srcOrd="1" destOrd="0" parTransId="{8228EA6A-3FE1-4224-A280-585C3D785E7F}" sibTransId="{84D5144C-03FC-48B4-B3CE-C91981F6FDD8}"/>
    <dgm:cxn modelId="{1B4539E4-48BC-43EE-A3C6-0DFD62E60858}" type="presOf" srcId="{4534818F-03E9-4356-93AC-73EC90FDF1C4}" destId="{1CD6FCDF-354F-4902-B387-4840997A196B}" srcOrd="0" destOrd="0" presId="urn:microsoft.com/office/officeart/2009/3/layout/StepUpProcess"/>
    <dgm:cxn modelId="{30217295-DBAB-4FAA-93AA-FEB785117806}" type="presParOf" srcId="{FFD05EC0-EDE8-4635-BA76-B91376815FA9}" destId="{068E3598-5088-4601-B5AC-982A2977D05B}" srcOrd="0" destOrd="0" presId="urn:microsoft.com/office/officeart/2009/3/layout/StepUpProcess"/>
    <dgm:cxn modelId="{59A76320-57A8-4CEF-BA84-A1991C46D5C3}" type="presParOf" srcId="{068E3598-5088-4601-B5AC-982A2977D05B}" destId="{C6F0BD78-E493-4A6B-BEDF-05D95D47B7BE}" srcOrd="0" destOrd="0" presId="urn:microsoft.com/office/officeart/2009/3/layout/StepUpProcess"/>
    <dgm:cxn modelId="{C3F1F448-5EE6-4396-B585-FE7969443AA2}" type="presParOf" srcId="{068E3598-5088-4601-B5AC-982A2977D05B}" destId="{C304FB25-5359-4D7C-8A5B-D976A5F0D191}" srcOrd="1" destOrd="0" presId="urn:microsoft.com/office/officeart/2009/3/layout/StepUpProcess"/>
    <dgm:cxn modelId="{54BD7426-D7F2-4247-9E04-D4565455C8EF}" type="presParOf" srcId="{068E3598-5088-4601-B5AC-982A2977D05B}" destId="{A97DE5A5-F583-44DA-9F39-344E851EDB04}" srcOrd="2" destOrd="0" presId="urn:microsoft.com/office/officeart/2009/3/layout/StepUpProcess"/>
    <dgm:cxn modelId="{C70E5045-F1F2-4C67-8855-95483C33E880}" type="presParOf" srcId="{FFD05EC0-EDE8-4635-BA76-B91376815FA9}" destId="{4F1D2CF2-42F9-4687-9DDD-CBF89DEEB201}" srcOrd="1" destOrd="0" presId="urn:microsoft.com/office/officeart/2009/3/layout/StepUpProcess"/>
    <dgm:cxn modelId="{D4D2E709-84CD-4004-9CCF-A2F9CC19F4A8}" type="presParOf" srcId="{4F1D2CF2-42F9-4687-9DDD-CBF89DEEB201}" destId="{A771651A-E575-480D-AD32-EF333A27F5E2}" srcOrd="0" destOrd="0" presId="urn:microsoft.com/office/officeart/2009/3/layout/StepUpProcess"/>
    <dgm:cxn modelId="{E7BA3824-17F2-4C2D-B690-8FA41B8E3D1D}" type="presParOf" srcId="{FFD05EC0-EDE8-4635-BA76-B91376815FA9}" destId="{08940B84-6994-43E4-AB54-846881FF9C6C}" srcOrd="2" destOrd="0" presId="urn:microsoft.com/office/officeart/2009/3/layout/StepUpProcess"/>
    <dgm:cxn modelId="{3CA21AE3-50DC-435E-8EC0-9A204C3B8733}" type="presParOf" srcId="{08940B84-6994-43E4-AB54-846881FF9C6C}" destId="{6CB0D942-493A-406D-95DE-B916ABB296F1}" srcOrd="0" destOrd="0" presId="urn:microsoft.com/office/officeart/2009/3/layout/StepUpProcess"/>
    <dgm:cxn modelId="{47D15DC6-252E-4FAD-B5FE-BBC86DACE6C3}" type="presParOf" srcId="{08940B84-6994-43E4-AB54-846881FF9C6C}" destId="{12B4CC62-CB6F-42D4-8166-000629BB1B6B}" srcOrd="1" destOrd="0" presId="urn:microsoft.com/office/officeart/2009/3/layout/StepUpProcess"/>
    <dgm:cxn modelId="{6408940D-8357-4C65-8312-1CC3A57DCDA1}" type="presParOf" srcId="{08940B84-6994-43E4-AB54-846881FF9C6C}" destId="{F31BDA91-E3EE-4F08-93B8-F96EB83BE82D}" srcOrd="2" destOrd="0" presId="urn:microsoft.com/office/officeart/2009/3/layout/StepUpProcess"/>
    <dgm:cxn modelId="{22675291-1DD7-443B-98EC-EFD16C2D0FB4}" type="presParOf" srcId="{FFD05EC0-EDE8-4635-BA76-B91376815FA9}" destId="{083E25C1-76F3-4B33-8EC1-E3F172C220A2}" srcOrd="3" destOrd="0" presId="urn:microsoft.com/office/officeart/2009/3/layout/StepUpProcess"/>
    <dgm:cxn modelId="{15B10AED-E230-4C67-9346-7C650418AB2D}" type="presParOf" srcId="{083E25C1-76F3-4B33-8EC1-E3F172C220A2}" destId="{92E3E005-F87E-42C9-8F3F-2E70F083496C}" srcOrd="0" destOrd="0" presId="urn:microsoft.com/office/officeart/2009/3/layout/StepUpProcess"/>
    <dgm:cxn modelId="{336A5684-5346-465D-B6F3-93F69E7CE059}" type="presParOf" srcId="{FFD05EC0-EDE8-4635-BA76-B91376815FA9}" destId="{7EC5E219-7A73-4F5F-997B-C26659FE8C8D}" srcOrd="4" destOrd="0" presId="urn:microsoft.com/office/officeart/2009/3/layout/StepUpProcess"/>
    <dgm:cxn modelId="{693EDC10-3C8F-4DE0-B082-5793A0FE1303}" type="presParOf" srcId="{7EC5E219-7A73-4F5F-997B-C26659FE8C8D}" destId="{ECEBB71B-8FD0-49D1-9153-9DC93C96ED4B}" srcOrd="0" destOrd="0" presId="urn:microsoft.com/office/officeart/2009/3/layout/StepUpProcess"/>
    <dgm:cxn modelId="{F803DFAF-A9C2-4E96-BA99-180E479F5A86}" type="presParOf" srcId="{7EC5E219-7A73-4F5F-997B-C26659FE8C8D}" destId="{1CD6FCDF-354F-4902-B387-4840997A196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A009A-53BC-48BC-A87A-DA38B29B2A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091C0A-ED55-4FDA-ACD8-5AABCAF82BAB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</a:r>
          <a:endParaRPr lang="en-US"/>
        </a:p>
      </dgm:t>
    </dgm:pt>
    <dgm:pt modelId="{D08E7215-7DE7-46B4-9561-8AB553C470B9}" type="parTrans" cxnId="{87DE96B1-D302-498A-A91F-A8F94C814B02}">
      <dgm:prSet/>
      <dgm:spPr/>
      <dgm:t>
        <a:bodyPr/>
        <a:lstStyle/>
        <a:p>
          <a:endParaRPr lang="en-US"/>
        </a:p>
      </dgm:t>
    </dgm:pt>
    <dgm:pt modelId="{AD3ADD2B-D576-490A-A7DD-C750CD90107F}" type="sibTrans" cxnId="{87DE96B1-D302-498A-A91F-A8F94C814B02}">
      <dgm:prSet/>
      <dgm:spPr/>
      <dgm:t>
        <a:bodyPr/>
        <a:lstStyle/>
        <a:p>
          <a:endParaRPr lang="en-US"/>
        </a:p>
      </dgm:t>
    </dgm:pt>
    <dgm:pt modelId="{9C0E7C4F-0157-4F8D-93CD-293A94623CCD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 tym celu co najmniej raz w roku doradca jest zobowiązany do odbycia kursów doszkalających. </a:t>
          </a:r>
          <a:endParaRPr lang="en-US"/>
        </a:p>
      </dgm:t>
    </dgm:pt>
    <dgm:pt modelId="{239FA1E0-1F3E-4242-91B2-7396CA3AA2CD}" type="parTrans" cxnId="{98D122C1-2061-4C04-8C6C-2D4B206D3A35}">
      <dgm:prSet/>
      <dgm:spPr/>
      <dgm:t>
        <a:bodyPr/>
        <a:lstStyle/>
        <a:p>
          <a:endParaRPr lang="en-US"/>
        </a:p>
      </dgm:t>
    </dgm:pt>
    <dgm:pt modelId="{78EFB46D-16C5-442C-972A-2A8B78722C22}" type="sibTrans" cxnId="{98D122C1-2061-4C04-8C6C-2D4B206D3A35}">
      <dgm:prSet/>
      <dgm:spPr/>
      <dgm:t>
        <a:bodyPr/>
        <a:lstStyle/>
        <a:p>
          <a:endParaRPr lang="en-US"/>
        </a:p>
      </dgm:t>
    </dgm:pt>
    <dgm:pt modelId="{3C33209E-B120-4B74-8703-E78AD340F7C2}" type="pres">
      <dgm:prSet presAssocID="{D66A009A-53BC-48BC-A87A-DA38B29B2A94}" presName="linear" presStyleCnt="0">
        <dgm:presLayoutVars>
          <dgm:animLvl val="lvl"/>
          <dgm:resizeHandles val="exact"/>
        </dgm:presLayoutVars>
      </dgm:prSet>
      <dgm:spPr/>
    </dgm:pt>
    <dgm:pt modelId="{019FEC5F-165F-40FC-BD1B-393A8F740ACD}" type="pres">
      <dgm:prSet presAssocID="{CC091C0A-ED55-4FDA-ACD8-5AABCAF82BA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974A70-9D10-4830-97E8-87F1D86C3AD6}" type="pres">
      <dgm:prSet presAssocID="{AD3ADD2B-D576-490A-A7DD-C750CD90107F}" presName="spacer" presStyleCnt="0"/>
      <dgm:spPr/>
    </dgm:pt>
    <dgm:pt modelId="{A3BBFFD1-EDAA-4C5C-83F8-616F8F5066E0}" type="pres">
      <dgm:prSet presAssocID="{9C0E7C4F-0157-4F8D-93CD-293A94623CC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910FF9A-42BA-462B-A377-8DB06D29E47D}" type="presOf" srcId="{D66A009A-53BC-48BC-A87A-DA38B29B2A94}" destId="{3C33209E-B120-4B74-8703-E78AD340F7C2}" srcOrd="0" destOrd="0" presId="urn:microsoft.com/office/officeart/2005/8/layout/vList2"/>
    <dgm:cxn modelId="{87DE96B1-D302-498A-A91F-A8F94C814B02}" srcId="{D66A009A-53BC-48BC-A87A-DA38B29B2A94}" destId="{CC091C0A-ED55-4FDA-ACD8-5AABCAF82BAB}" srcOrd="0" destOrd="0" parTransId="{D08E7215-7DE7-46B4-9561-8AB553C470B9}" sibTransId="{AD3ADD2B-D576-490A-A7DD-C750CD90107F}"/>
    <dgm:cxn modelId="{98D122C1-2061-4C04-8C6C-2D4B206D3A35}" srcId="{D66A009A-53BC-48BC-A87A-DA38B29B2A94}" destId="{9C0E7C4F-0157-4F8D-93CD-293A94623CCD}" srcOrd="1" destOrd="0" parTransId="{239FA1E0-1F3E-4242-91B2-7396CA3AA2CD}" sibTransId="{78EFB46D-16C5-442C-972A-2A8B78722C22}"/>
    <dgm:cxn modelId="{2A5598D4-83F6-46B4-BF4C-99E691F0B18E}" type="presOf" srcId="{CC091C0A-ED55-4FDA-ACD8-5AABCAF82BAB}" destId="{019FEC5F-165F-40FC-BD1B-393A8F740ACD}" srcOrd="0" destOrd="0" presId="urn:microsoft.com/office/officeart/2005/8/layout/vList2"/>
    <dgm:cxn modelId="{4A3510F1-DFA7-497D-9786-9E6E9D38FA2C}" type="presOf" srcId="{9C0E7C4F-0157-4F8D-93CD-293A94623CCD}" destId="{A3BBFFD1-EDAA-4C5C-83F8-616F8F5066E0}" srcOrd="0" destOrd="0" presId="urn:microsoft.com/office/officeart/2005/8/layout/vList2"/>
    <dgm:cxn modelId="{01F8262A-3D63-4F68-A6E4-BED462912F09}" type="presParOf" srcId="{3C33209E-B120-4B74-8703-E78AD340F7C2}" destId="{019FEC5F-165F-40FC-BD1B-393A8F740ACD}" srcOrd="0" destOrd="0" presId="urn:microsoft.com/office/officeart/2005/8/layout/vList2"/>
    <dgm:cxn modelId="{6F7DA815-DC4D-4F38-A301-0B207940E0B9}" type="presParOf" srcId="{3C33209E-B120-4B74-8703-E78AD340F7C2}" destId="{2D974A70-9D10-4830-97E8-87F1D86C3AD6}" srcOrd="1" destOrd="0" presId="urn:microsoft.com/office/officeart/2005/8/layout/vList2"/>
    <dgm:cxn modelId="{C8881B21-F00F-4B05-AA9D-81CBC1B89860}" type="presParOf" srcId="{3C33209E-B120-4B74-8703-E78AD340F7C2}" destId="{A3BBFFD1-EDAA-4C5C-83F8-616F8F5066E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C7A48-E4A1-41B0-BB74-DD6149EB5824}">
      <dsp:nvSpPr>
        <dsp:cNvPr id="0" name=""/>
        <dsp:cNvSpPr/>
      </dsp:nvSpPr>
      <dsp:spPr>
        <a:xfrm>
          <a:off x="0" y="644"/>
          <a:ext cx="6151562" cy="15073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5B826-5A46-4189-95B3-4B3C50BB903F}">
      <dsp:nvSpPr>
        <dsp:cNvPr id="0" name=""/>
        <dsp:cNvSpPr/>
      </dsp:nvSpPr>
      <dsp:spPr>
        <a:xfrm>
          <a:off x="455959" y="339787"/>
          <a:ext cx="829016" cy="8290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47DEC-871B-4654-8ED0-9416F36310C9}">
      <dsp:nvSpPr>
        <dsp:cNvPr id="0" name=""/>
        <dsp:cNvSpPr/>
      </dsp:nvSpPr>
      <dsp:spPr>
        <a:xfrm>
          <a:off x="1740935" y="644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Nie, za szkolenie łącznie z egzaminem się płaci. </a:t>
          </a:r>
          <a:endParaRPr lang="en-US" sz="1500" kern="1200"/>
        </a:p>
      </dsp:txBody>
      <dsp:txXfrm>
        <a:off x="1740935" y="644"/>
        <a:ext cx="4410627" cy="1507303"/>
      </dsp:txXfrm>
    </dsp:sp>
    <dsp:sp modelId="{12CB47D4-556C-4A18-9B3C-C891579D1ECC}">
      <dsp:nvSpPr>
        <dsp:cNvPr id="0" name=""/>
        <dsp:cNvSpPr/>
      </dsp:nvSpPr>
      <dsp:spPr>
        <a:xfrm>
          <a:off x="0" y="1884773"/>
          <a:ext cx="6151562" cy="15073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AE02B-7C14-4B31-A627-92DC455BF6A2}">
      <dsp:nvSpPr>
        <dsp:cNvPr id="0" name=""/>
        <dsp:cNvSpPr/>
      </dsp:nvSpPr>
      <dsp:spPr>
        <a:xfrm>
          <a:off x="455959" y="2223916"/>
          <a:ext cx="829016" cy="8290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382C1-944E-4A64-9D73-541FEAF253AF}">
      <dsp:nvSpPr>
        <dsp:cNvPr id="0" name=""/>
        <dsp:cNvSpPr/>
      </dsp:nvSpPr>
      <dsp:spPr>
        <a:xfrm>
          <a:off x="1740935" y="1884773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Jednym z podmiotów uprawnionych do prowadzenia tego typu szkoleń jest Związek Biur Porad Obywatelskich – na ich stronie internetowej można znaleźć informacje na temat kursów, ich cen oraz miejsc, w których są prowadzone. </a:t>
          </a:r>
          <a:endParaRPr lang="en-US" sz="1500" kern="1200"/>
        </a:p>
      </dsp:txBody>
      <dsp:txXfrm>
        <a:off x="1740935" y="1884773"/>
        <a:ext cx="4410627" cy="1507303"/>
      </dsp:txXfrm>
    </dsp:sp>
    <dsp:sp modelId="{FC2DCCC8-338D-42E3-8A9B-1831401E7930}">
      <dsp:nvSpPr>
        <dsp:cNvPr id="0" name=""/>
        <dsp:cNvSpPr/>
      </dsp:nvSpPr>
      <dsp:spPr>
        <a:xfrm>
          <a:off x="0" y="3768902"/>
          <a:ext cx="6151562" cy="15073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CD051F-C2F5-4A95-ADA2-87843F52B365}">
      <dsp:nvSpPr>
        <dsp:cNvPr id="0" name=""/>
        <dsp:cNvSpPr/>
      </dsp:nvSpPr>
      <dsp:spPr>
        <a:xfrm>
          <a:off x="455959" y="4108045"/>
          <a:ext cx="829016" cy="8290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D5586-1845-49C2-BFC8-B2EA72B9381F}">
      <dsp:nvSpPr>
        <dsp:cNvPr id="0" name=""/>
        <dsp:cNvSpPr/>
      </dsp:nvSpPr>
      <dsp:spPr>
        <a:xfrm>
          <a:off x="1740935" y="3768902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/>
            <a:t>Link: </a:t>
          </a:r>
          <a:r>
            <a:rPr lang="pl-PL" sz="1500" b="1" kern="1200">
              <a:hlinkClick xmlns:r="http://schemas.openxmlformats.org/officeDocument/2006/relationships" r:id="rId7"/>
            </a:rPr>
            <a:t>https://zbpo.org.pl/</a:t>
          </a:r>
          <a:endParaRPr lang="en-US" sz="1500" kern="1200"/>
        </a:p>
      </dsp:txBody>
      <dsp:txXfrm>
        <a:off x="1740935" y="3768902"/>
        <a:ext cx="4410627" cy="1507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0BD78-E493-4A6B-BEDF-05D95D47B7BE}">
      <dsp:nvSpPr>
        <dsp:cNvPr id="0" name=""/>
        <dsp:cNvSpPr/>
      </dsp:nvSpPr>
      <dsp:spPr>
        <a:xfrm rot="5400000">
          <a:off x="2093340" y="752033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4FB25-5359-4D7C-8A5B-D976A5F0D191}">
      <dsp:nvSpPr>
        <dsp:cNvPr id="0" name=""/>
        <dsp:cNvSpPr/>
      </dsp:nvSpPr>
      <dsp:spPr>
        <a:xfrm>
          <a:off x="1876727" y="1397194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Ukończyć studia wyższe</a:t>
          </a:r>
        </a:p>
      </dsp:txBody>
      <dsp:txXfrm>
        <a:off x="1876727" y="1397194"/>
        <a:ext cx="1949414" cy="1708775"/>
      </dsp:txXfrm>
    </dsp:sp>
    <dsp:sp modelId="{A97DE5A5-F583-44DA-9F39-344E851EDB04}">
      <dsp:nvSpPr>
        <dsp:cNvPr id="0" name=""/>
        <dsp:cNvSpPr/>
      </dsp:nvSpPr>
      <dsp:spPr>
        <a:xfrm>
          <a:off x="3458328" y="593064"/>
          <a:ext cx="367813" cy="36781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0D942-493A-406D-95DE-B916ABB296F1}">
      <dsp:nvSpPr>
        <dsp:cNvPr id="0" name=""/>
        <dsp:cNvSpPr/>
      </dsp:nvSpPr>
      <dsp:spPr>
        <a:xfrm rot="5400000">
          <a:off x="4479804" y="161500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4CC62-CB6F-42D4-8166-000629BB1B6B}">
      <dsp:nvSpPr>
        <dsp:cNvPr id="0" name=""/>
        <dsp:cNvSpPr/>
      </dsp:nvSpPr>
      <dsp:spPr>
        <a:xfrm>
          <a:off x="4263191" y="806661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Odbyć 70-godzinne szkolenie przygotowawczego</a:t>
          </a:r>
        </a:p>
      </dsp:txBody>
      <dsp:txXfrm>
        <a:off x="4263191" y="806661"/>
        <a:ext cx="1949414" cy="1708775"/>
      </dsp:txXfrm>
    </dsp:sp>
    <dsp:sp modelId="{F31BDA91-E3EE-4F08-93B8-F96EB83BE82D}">
      <dsp:nvSpPr>
        <dsp:cNvPr id="0" name=""/>
        <dsp:cNvSpPr/>
      </dsp:nvSpPr>
      <dsp:spPr>
        <a:xfrm>
          <a:off x="5844791" y="2531"/>
          <a:ext cx="367813" cy="367813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BB71B-8FD0-49D1-9153-9DC93C96ED4B}">
      <dsp:nvSpPr>
        <dsp:cNvPr id="0" name=""/>
        <dsp:cNvSpPr/>
      </dsp:nvSpPr>
      <dsp:spPr>
        <a:xfrm rot="5400000">
          <a:off x="6866267" y="-429032"/>
          <a:ext cx="1297664" cy="215928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6FCDF-354F-4902-B387-4840997A196B}">
      <dsp:nvSpPr>
        <dsp:cNvPr id="0" name=""/>
        <dsp:cNvSpPr/>
      </dsp:nvSpPr>
      <dsp:spPr>
        <a:xfrm>
          <a:off x="6649655" y="216128"/>
          <a:ext cx="1949414" cy="170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Zdać egzamin, który daje uprawnienia do pełnienia funkcji doradcy obywatelskiego</a:t>
          </a:r>
        </a:p>
      </dsp:txBody>
      <dsp:txXfrm>
        <a:off x="6649655" y="216128"/>
        <a:ext cx="1949414" cy="17087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FEC5F-165F-40FC-BD1B-393A8F740ACD}">
      <dsp:nvSpPr>
        <dsp:cNvPr id="0" name=""/>
        <dsp:cNvSpPr/>
      </dsp:nvSpPr>
      <dsp:spPr>
        <a:xfrm>
          <a:off x="0" y="20505"/>
          <a:ext cx="6151562" cy="25833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</a:r>
          <a:endParaRPr lang="en-US" sz="2400" kern="1200"/>
        </a:p>
      </dsp:txBody>
      <dsp:txXfrm>
        <a:off x="126109" y="146614"/>
        <a:ext cx="5899344" cy="2331141"/>
      </dsp:txXfrm>
    </dsp:sp>
    <dsp:sp modelId="{A3BBFFD1-EDAA-4C5C-83F8-616F8F5066E0}">
      <dsp:nvSpPr>
        <dsp:cNvPr id="0" name=""/>
        <dsp:cNvSpPr/>
      </dsp:nvSpPr>
      <dsp:spPr>
        <a:xfrm>
          <a:off x="0" y="2672985"/>
          <a:ext cx="6151562" cy="2583359"/>
        </a:xfrm>
        <a:prstGeom prst="roundRect">
          <a:avLst/>
        </a:prstGeom>
        <a:solidFill>
          <a:schemeClr val="accent2">
            <a:hueOff val="1144823"/>
            <a:satOff val="23374"/>
            <a:lumOff val="-7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W tym celu co najmniej raz w roku doradca jest zobowiązany do odbycia kursów doszkalających. </a:t>
          </a:r>
          <a:endParaRPr lang="en-US" sz="2400" kern="1200"/>
        </a:p>
      </dsp:txBody>
      <dsp:txXfrm>
        <a:off x="126109" y="2799094"/>
        <a:ext cx="5899344" cy="2331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580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19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68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81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15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8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2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88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8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97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25.09.2023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72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322F38BC-D98D-4D85-8CF7-BA70EEDED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4672" y="2386744"/>
            <a:ext cx="5925310" cy="1645920"/>
          </a:xfrm>
        </p:spPr>
        <p:txBody>
          <a:bodyPr>
            <a:normAutofit/>
          </a:bodyPr>
          <a:lstStyle/>
          <a:p>
            <a:r>
              <a:rPr lang="pl-PL"/>
              <a:t>Doradca obywatelski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8615" y="4352544"/>
            <a:ext cx="5242560" cy="12398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Zadanie finansowane w ramach projektu ze środków budżetu państwa przez Powiat otwocki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B501A2F0-90BE-4D86-9A8A-4390413F7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80F5EB4E-25CD-44CC-AF95-30C925342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Użytkownik">
            <a:extLst>
              <a:ext uri="{FF2B5EF4-FFF2-40B4-BE49-F238E27FC236}">
                <a16:creationId xmlns:a16="http://schemas.microsoft.com/office/drawing/2014/main" id="{92670BF6-448B-CE4E-650D-9346D007E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811" y="1749171"/>
            <a:ext cx="3044952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1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/>
              <a:t>Jak zostać doradcą w 3 krokach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640326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4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/>
              <a:t>Pamiętajmy!</a:t>
            </a:r>
            <a:endParaRPr lang="pl-PL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C2A299B9-E420-3075-F8A5-9E8DC4333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9776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60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8" r="900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Co obejmuje kurs doszkalający?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Obejmuje co najmniej 8 godzin zajęć z zakresu praktycznych aspektów związanych ze świadczeniem poradnictwa obywatelskiego, w tym dotyczących poszczególnych jego dziedzin. </a:t>
            </a:r>
          </a:p>
          <a:p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534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Czy kursy doszkalające są obowiązkowe?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1860518"/>
            <a:ext cx="4159568" cy="2820294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endParaRPr lang="pl-PL" dirty="0">
              <a:solidFill>
                <a:srgbClr val="FFFFFF"/>
              </a:solidFill>
            </a:endParaRPr>
          </a:p>
          <a:p>
            <a:r>
              <a:rPr lang="pl-PL" b="1" dirty="0">
                <a:solidFill>
                  <a:srgbClr val="FFFFFF"/>
                </a:solidFill>
              </a:rPr>
              <a:t>TAK. </a:t>
            </a:r>
            <a:r>
              <a:rPr lang="pl-PL" dirty="0">
                <a:solidFill>
                  <a:srgbClr val="FFFFFF"/>
                </a:solidFill>
              </a:rPr>
              <a:t>Jest to obowiązek ustawowy, bo doradca uczęszczał na kursu doszkalające. </a:t>
            </a:r>
          </a:p>
          <a:p>
            <a:r>
              <a:rPr lang="pl-PL" dirty="0">
                <a:solidFill>
                  <a:srgbClr val="FFFFFF"/>
                </a:solidFill>
              </a:rPr>
              <a:t>Po zakończeniu kursu doszkalającego podmiot prowadzący kurs wydaje zaświadczenie potwierdzające uczestnictwo w kursie doszkalającym.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O czym warto pamiętać?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8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/>
              <a:t>Nieodpłatna pomoc prawna również jest formą doradztwa obywatelskiego, ale nie każda osoba może ją pełnić. Do tego należy mieć odpowiednie wykształcenie zawodowe. </a:t>
            </a:r>
          </a:p>
        </p:txBody>
      </p:sp>
    </p:spTree>
    <p:extLst>
      <p:ext uri="{BB962C8B-B14F-4D97-AF65-F5344CB8AC3E}">
        <p14:creationId xmlns:p14="http://schemas.microsoft.com/office/powerpoint/2010/main" val="2820166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pl-PL" sz="2400"/>
              <a:t>Nieodpłatna pomoc prawna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2" r="32538"/>
          <a:stretch/>
        </p:blipFill>
        <p:spPr>
          <a:xfrm>
            <a:off x="20" y="10"/>
            <a:ext cx="4657325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0" h="0"/>
          </a:sp3d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500"/>
              <a:t>Doradcami w zakresie nieodpłatnej pomocy prawnej mogą być: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adwokaci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radcy prawni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aplikanci adwokaccy lub radcowscy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doradca podatkowy – w zakresie prawa podatkowego, z wyłączeniem spraw podatkowych związanych z prowadzeniem działalności gospodarczej;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osoba z wykształceniem prawniczym po uzyskaniu tytułu magistra prawa i spełniająca odpowiednie wymagania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 mediator w zakresie nieodpłatnej mediacji.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pl-PL" sz="1500"/>
          </a:p>
        </p:txBody>
      </p:sp>
    </p:spTree>
    <p:extLst>
      <p:ext uri="{BB962C8B-B14F-4D97-AF65-F5344CB8AC3E}">
        <p14:creationId xmlns:p14="http://schemas.microsoft.com/office/powerpoint/2010/main" val="190336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pl-PL" sz="3600">
                <a:solidFill>
                  <a:schemeClr val="bg1"/>
                </a:solidFill>
              </a:rPr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r>
              <a:rPr lang="pl-PL"/>
              <a:t>Ustawa z dnia 5 sierpnia 2015 r. o nieodpłatnej pomocy prawnej, nieodpłatnym poradnictwie obywatelskim oraz edukacji prawnej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90640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343EE4E4-4F6E-4D0C-8241-7422485C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pPr defTabSz="612648"/>
            <a:r>
              <a:rPr lang="pl-PL" kern="1200" cap="all" spc="134" baseline="0">
                <a:latin typeface="+mj-lt"/>
                <a:ea typeface="+mj-ea"/>
                <a:cs typeface="+mj-cs"/>
              </a:rPr>
              <a:t>Pojęcie doradcy obywatelskiego </a:t>
            </a:r>
            <a:endParaRPr lang="pl-P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CDFF21-67C6-4C4C-9A1C-C7726D3D3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8F8D60-BC6F-4B41-9481-5F49C96A1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2085137"/>
            <a:ext cx="4159568" cy="237105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Pojęcie doradcy obywatelskiego jest związane przede wszystkim z nieodpłatnym poradnictwem obywatelskim </a:t>
            </a:r>
          </a:p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Doradcą obywatelskim jest osoba, która udziela różnego rodzaju porad obywatelskich</a:t>
            </a:r>
          </a:p>
          <a:p>
            <a:endParaRPr 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3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Jakimi sprawami przede wszystkim zajmuje się doradca obywatelski?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pl-PL">
                <a:solidFill>
                  <a:srgbClr val="FFFFFF"/>
                </a:solidFill>
              </a:rPr>
              <a:t>Doradca świadczy w szczególności porady dla osób zadłużonych i porady z zakresu spraw mieszkaniowych oraz zabezpieczenia społecznego.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 descr="Obraz zawierający czarne, ciemność&#10;&#10;Opis wygenerowany automatyczni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890" y="970949"/>
            <a:ext cx="2961172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054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2" b="1517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Nieodpłatne poradnictwo obywatelskie</a:t>
            </a:r>
          </a:p>
        </p:txBody>
      </p:sp>
      <p:sp>
        <p:nvSpPr>
          <p:cNvPr id="15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Doradcami obywatelskimi mogą być osoby o różnym wykształceniu, ponieważ katalog specjalizacji poradnictwa obywatelskiego jest bardzo szeroki </a:t>
            </a:r>
          </a:p>
          <a:p>
            <a:r>
              <a:rPr lang="pl-PL"/>
              <a:t>Takie poradnictwo mogą świadczyć osoby mające wykształcenie wyższe</a:t>
            </a:r>
          </a:p>
        </p:txBody>
      </p:sp>
    </p:spTree>
    <p:extLst>
      <p:ext uri="{BB962C8B-B14F-4D97-AF65-F5344CB8AC3E}">
        <p14:creationId xmlns:p14="http://schemas.microsoft.com/office/powerpoint/2010/main" val="400424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EAFAA4-859B-42B4-AC85-F32CFE695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 kierunek można skończyć by zostać doradcą obywatelskim?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855DB9-46C3-47FA-992C-FC2BE58A7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B401D5-BF67-49A4-8617-0C6BD886C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777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14897" b="2"/>
          <a:stretch/>
        </p:blipFill>
        <p:spPr>
          <a:xfrm>
            <a:off x="1132454" y="1126397"/>
            <a:ext cx="3867912" cy="428853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>
              <a:solidFill>
                <a:srgbClr val="FFFFFF"/>
              </a:solidFill>
            </a:endParaRPr>
          </a:p>
          <a:p>
            <a:r>
              <a:rPr lang="pl-PL">
                <a:solidFill>
                  <a:srgbClr val="FFFFFF"/>
                </a:solidFill>
              </a:rPr>
              <a:t>Doradztwo obywatelskie obejmuje wiele specjalizacji, dlatego są to tylko przykładowe kierunki studiów po których można świadczyć takie usługi </a:t>
            </a:r>
          </a:p>
          <a:p>
            <a:r>
              <a:rPr lang="pl-PL" b="1">
                <a:solidFill>
                  <a:srgbClr val="FFFFFF"/>
                </a:solidFill>
              </a:rPr>
              <a:t>Mogą być to</a:t>
            </a:r>
            <a:r>
              <a:rPr lang="pl-PL">
                <a:solidFill>
                  <a:srgbClr val="FFFFFF"/>
                </a:solidFill>
              </a:rPr>
              <a:t>: prawo, psychologia, pedagogika, politologia, praca socjalna, profilaktyka społeczna, socjologia, dziennikarstwo, kulturoznawstwo.</a:t>
            </a:r>
          </a:p>
        </p:txBody>
      </p:sp>
    </p:spTree>
    <p:extLst>
      <p:ext uri="{BB962C8B-B14F-4D97-AF65-F5344CB8AC3E}">
        <p14:creationId xmlns:p14="http://schemas.microsoft.com/office/powerpoint/2010/main" val="287116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4476806" cy="1188720"/>
          </a:xfrm>
        </p:spPr>
        <p:txBody>
          <a:bodyPr>
            <a:normAutofit/>
          </a:bodyPr>
          <a:lstStyle/>
          <a:p>
            <a:r>
              <a:rPr lang="pl-PL" sz="2200"/>
              <a:t>Jaki jest niezbędny warunek do spełnienia?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/>
          </a:bodyPr>
          <a:lstStyle/>
          <a:p>
            <a:pPr marL="36900" indent="0">
              <a:lnSpc>
                <a:spcPct val="90000"/>
              </a:lnSpc>
              <a:buNone/>
            </a:pPr>
            <a:r>
              <a:rPr lang="pl-PL" sz="1400"/>
              <a:t>UWAGA: Doradcą może być tylko osoba, która ukończyła odpowiednie szkolenie lub ma zaświadczenie o odpowiedniej wiedzy i doświadczeniu </a:t>
            </a:r>
          </a:p>
          <a:p>
            <a:pPr>
              <a:lnSpc>
                <a:spcPct val="90000"/>
              </a:lnSpc>
            </a:pPr>
            <a:r>
              <a:rPr lang="pl-PL" sz="1400" b="1"/>
              <a:t>Niezbędne</a:t>
            </a:r>
            <a:r>
              <a:rPr lang="pl-PL" sz="1400"/>
              <a:t> jest ukończenie szkolenia, które przygotuje nas do pełnienia funkcji doradcy, a następnie zdanie egzaminu </a:t>
            </a:r>
          </a:p>
          <a:p>
            <a:pPr>
              <a:lnSpc>
                <a:spcPct val="90000"/>
              </a:lnSpc>
            </a:pPr>
            <a:r>
              <a:rPr lang="pl-PL" sz="1400"/>
              <a:t>Bez tego nie możemy świadczyć nieodpłatnego poradnictwa obywatelskiego, nawet jeśli posiadamy wykształcenie wyższe</a:t>
            </a:r>
          </a:p>
          <a:p>
            <a:pPr>
              <a:lnSpc>
                <a:spcPct val="90000"/>
              </a:lnSpc>
            </a:pPr>
            <a:r>
              <a:rPr lang="pl-PL" sz="1400"/>
              <a:t>Wyjątkiem od tej zasady jest sytuacja, w której osoba posiada doświadczenie w świadczeniu poradnictwa obywatelskiego i uzyskała zaświadczenie potwierdzające posiadanie wiedzy i umiejętności w tym zakresie wydane przez odpowiednią instytucje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533F40-045E-4E3D-9243-864CD4E58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402EC6-D845-41B3-BEBE-CB34D9BFE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789" y="1669494"/>
            <a:ext cx="4782312" cy="352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23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8DCA398B-8CB4-4C0C-89C6-A8AB6F78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 wygląda szkolenie z zakresu poradnictwa obywatelskiego?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8113" y="2858703"/>
            <a:ext cx="4972451" cy="30425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700" dirty="0">
                <a:solidFill>
                  <a:srgbClr val="FFFFFF"/>
                </a:solidFill>
              </a:rPr>
              <a:t>Cały kurs trwa 70 godzin. Można go podzielić na 3 etapy: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15 godzin – zajęcia z metodyki pracy doradcy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20 godzin- zagadnienia związane z poradnictwem osób zadłużonych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35 godzin szkolenia merytorycznego może zostać poświęcone tematyce zabezpieczenia społecznego, spraw mieszkaniowych, dziedziczenia, własności oraz różnych dziedzin prawa 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9E8345C6-0280-4226-BD83-7333BA6C3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99823778-D290-4538-B146-1F73C3755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843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8" r="14254" b="4"/>
          <a:stretch/>
        </p:blipFill>
        <p:spPr>
          <a:xfrm>
            <a:off x="7208520" y="1126397"/>
            <a:ext cx="3867912" cy="4288536"/>
          </a:xfrm>
          <a:prstGeom prst="rect">
            <a:avLst/>
          </a:prstGeom>
          <a:ln w="31750">
            <a:noFill/>
          </a:ln>
        </p:spPr>
      </p:pic>
    </p:spTree>
    <p:extLst>
      <p:ext uri="{BB962C8B-B14F-4D97-AF65-F5344CB8AC3E}">
        <p14:creationId xmlns:p14="http://schemas.microsoft.com/office/powerpoint/2010/main" val="415286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Czego można się nauczyć na kursie?</a:t>
            </a:r>
          </a:p>
        </p:txBody>
      </p:sp>
      <p:pic>
        <p:nvPicPr>
          <p:cNvPr id="5" name="Picture 4" descr="Zamknij obraz dłoni applauding">
            <a:extLst>
              <a:ext uri="{FF2B5EF4-FFF2-40B4-BE49-F238E27FC236}">
                <a16:creationId xmlns:a16="http://schemas.microsoft.com/office/drawing/2014/main" id="{92B896B9-C9AB-637B-A89D-91F0814619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69" r="13688" b="-1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300"/>
              <a:t>W ramach 70-godzinowego szkolenia na doradcę odbywa się wiele ciekawych kursów. Ich tematyka to m.in..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Korzystanie z pomocy społecznej + Egzekucja komornicza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Szkolenie podstawowe z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Prawa konsumenta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Poradnictwo dla osób doświadczających przemocy w rodzinie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Pokonywanie trudności w pracy doradcy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Wsparcie dla osób zagrożonych utratą zatrudnienia i bezrobotnych</a:t>
            </a:r>
          </a:p>
        </p:txBody>
      </p:sp>
    </p:spTree>
    <p:extLst>
      <p:ext uri="{BB962C8B-B14F-4D97-AF65-F5344CB8AC3E}">
        <p14:creationId xmlns:p14="http://schemas.microsoft.com/office/powerpoint/2010/main" val="128105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 sz="2600"/>
              <a:t>Czy takie szkolenie jest bezpłatne?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7D70E30-64B6-5AB5-ECA2-EEDEE4EBF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294226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Niestandardowy 8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B3A68B"/>
      </a:accent1>
      <a:accent2>
        <a:srgbClr val="9BAFB5"/>
      </a:accent2>
      <a:accent3>
        <a:srgbClr val="6B90BD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184</TotalTime>
  <Words>668</Words>
  <Application>Microsoft Office PowerPoint</Application>
  <PresentationFormat>Panoramiczny</PresentationFormat>
  <Paragraphs>61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Wingdings</vt:lpstr>
      <vt:lpstr>Paczka</vt:lpstr>
      <vt:lpstr>Doradca obywatelski </vt:lpstr>
      <vt:lpstr>Pojęcie doradcy obywatelskiego </vt:lpstr>
      <vt:lpstr>Jakimi sprawami przede wszystkim zajmuje się doradca obywatelski?</vt:lpstr>
      <vt:lpstr>Nieodpłatne poradnictwo obywatelskie</vt:lpstr>
      <vt:lpstr>Jaki kierunek można skończyć by zostać doradcą obywatelskim?</vt:lpstr>
      <vt:lpstr>Jaki jest niezbędny warunek do spełnienia?</vt:lpstr>
      <vt:lpstr>Jak wygląda szkolenie z zakresu poradnictwa obywatelskiego?</vt:lpstr>
      <vt:lpstr>Czego można się nauczyć na kursie?</vt:lpstr>
      <vt:lpstr>Czy takie szkolenie jest bezpłatne?</vt:lpstr>
      <vt:lpstr>Jak zostać doradcą w 3 krokach</vt:lpstr>
      <vt:lpstr>Pamiętajmy!</vt:lpstr>
      <vt:lpstr>Co obejmuje kurs doszkalający? </vt:lpstr>
      <vt:lpstr>Czy kursy doszkalające są obowiązkowe?</vt:lpstr>
      <vt:lpstr>O czym warto pamiętać?</vt:lpstr>
      <vt:lpstr>Nieodpłatna pomoc prawna</vt:lpstr>
      <vt:lpstr>Źródła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Doradca obywatelski</dc:title>
  <dc:creator>Praktykant</dc:creator>
  <cp:lastModifiedBy>Alicja Woźnicka</cp:lastModifiedBy>
  <cp:revision>41</cp:revision>
  <dcterms:created xsi:type="dcterms:W3CDTF">2022-06-07T12:06:36Z</dcterms:created>
  <dcterms:modified xsi:type="dcterms:W3CDTF">2023-09-25T09:57:50Z</dcterms:modified>
</cp:coreProperties>
</file>